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2" r:id="rId2"/>
    <p:sldId id="260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3300"/>
    <a:srgbClr val="FEEFB8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3F53-7F15-4327-BDCC-2C0605B639A5}" type="datetimeFigureOut">
              <a:rPr lang="sk-SK" smtClean="0"/>
              <a:pPr/>
              <a:t>28. 1. 2012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DD1CA-5C57-4507-BA2D-91AF3B541B7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17</a:t>
            </a:fld>
            <a:endParaRPr 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19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28. 1. 2012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28. 1. 2012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28. 1. 2012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28. 1. 2012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28. 1. 2012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28. 1. 2012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28. 1. 2012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28. 1. 2012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28. 1. 2012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28. 1. 2012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28. 1. 2012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C7906-D821-4C96-88BE-07AC926DE057}" type="datetimeFigureOut">
              <a:rPr lang="sk-SK" smtClean="0"/>
              <a:pPr/>
              <a:t>28. 1. 2012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5715016"/>
            <a:ext cx="9144000" cy="1142984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571472" y="1714488"/>
            <a:ext cx="66437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200" b="1" dirty="0" smtClean="0"/>
              <a:t>PEKLO </a:t>
            </a:r>
          </a:p>
          <a:p>
            <a:pPr algn="ctr"/>
            <a:r>
              <a:rPr lang="sk-SK" sz="7200" b="1" dirty="0" smtClean="0"/>
              <a:t>a </a:t>
            </a:r>
          </a:p>
          <a:p>
            <a:pPr algn="ctr"/>
            <a:r>
              <a:rPr lang="sk-SK" sz="7200" b="1" dirty="0" smtClean="0"/>
              <a:t>BOŽÍ SÚD</a:t>
            </a:r>
            <a:endParaRPr lang="sk-SK" sz="3600" b="1" dirty="0"/>
          </a:p>
        </p:txBody>
      </p:sp>
      <p:pic>
        <p:nvPicPr>
          <p:cNvPr id="12" name="Obrázok 11" descr="s3-ki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96148" y="2285992"/>
            <a:ext cx="1986901" cy="4572008"/>
          </a:xfrm>
          <a:prstGeom prst="rect">
            <a:avLst/>
          </a:prstGeom>
        </p:spPr>
      </p:pic>
      <p:sp>
        <p:nvSpPr>
          <p:cNvPr id="13" name="Obdĺžnik 12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285720" y="285728"/>
            <a:ext cx="283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600" b="1" dirty="0" smtClean="0">
                <a:solidFill>
                  <a:srgbClr val="663300"/>
                </a:solidFill>
              </a:rPr>
              <a:t>Dnešná téma: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Nie je to ale </a:t>
            </a:r>
            <a:r>
              <a:rPr lang="sk-SK" sz="4800" b="1" dirty="0" smtClean="0">
                <a:solidFill>
                  <a:srgbClr val="FF0000"/>
                </a:solidFill>
              </a:rPr>
              <a:t>BOŽÍ TREST</a:t>
            </a:r>
            <a:r>
              <a:rPr lang="sk-SK" sz="4800" b="1" dirty="0" smtClean="0">
                <a:solidFill>
                  <a:srgbClr val="663300"/>
                </a:solidFill>
              </a:rPr>
              <a:t>?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11" name="Obrázok 10" descr="MuzUkazujuciPrstom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72265" y="3488139"/>
            <a:ext cx="2571736" cy="3369861"/>
          </a:xfrm>
          <a:prstGeom prst="rect">
            <a:avLst/>
          </a:prstGeom>
        </p:spPr>
      </p:pic>
      <p:sp>
        <p:nvSpPr>
          <p:cNvPr id="12" name="Obdĺžnik 11"/>
          <p:cNvSpPr/>
          <p:nvPr/>
        </p:nvSpPr>
        <p:spPr>
          <a:xfrm>
            <a:off x="571472" y="1285860"/>
            <a:ext cx="585791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sk-SK" sz="4400" b="1" dirty="0" smtClean="0"/>
              <a:t>- Nie je Peklo ale hlavne Božím </a:t>
            </a:r>
            <a:r>
              <a:rPr lang="sk-SK" sz="4400" b="1" dirty="0" smtClean="0">
                <a:solidFill>
                  <a:srgbClr val="FF0000"/>
                </a:solidFill>
              </a:rPr>
              <a:t>trestom za hriechy</a:t>
            </a:r>
            <a:r>
              <a:rPr lang="sk-SK" sz="4400" b="1" dirty="0" smtClean="0"/>
              <a:t>?</a:t>
            </a:r>
          </a:p>
          <a:p>
            <a:pPr>
              <a:spcBef>
                <a:spcPts val="1200"/>
              </a:spcBef>
            </a:pPr>
            <a:r>
              <a:rPr lang="sk-SK" sz="4400" b="1" dirty="0" smtClean="0"/>
              <a:t>- Nie je to Boh, ktorý tam ľudí </a:t>
            </a:r>
            <a:r>
              <a:rPr lang="sk-SK" sz="4400" b="1" dirty="0" smtClean="0">
                <a:solidFill>
                  <a:srgbClr val="FF0000"/>
                </a:solidFill>
              </a:rPr>
              <a:t>naveky trestá ohňom a mučením </a:t>
            </a:r>
            <a:r>
              <a:rPr lang="sk-SK" sz="4400" b="1" dirty="0" smtClean="0"/>
              <a:t>za to, že Ho neposlúchli?</a:t>
            </a:r>
            <a:endParaRPr lang="sk-SK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Ako to vidia Katolíci…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10" name="Obrázok 9" descr="KKC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86644" y="3929066"/>
            <a:ext cx="1609483" cy="2523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Obdĺžnik 12"/>
          <p:cNvSpPr/>
          <p:nvPr/>
        </p:nvSpPr>
        <p:spPr>
          <a:xfrm>
            <a:off x="428596" y="1071546"/>
            <a:ext cx="6357982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k-SK" sz="2800" i="1" dirty="0" smtClean="0"/>
              <a:t>Ťažký hriech nám  odníma spoločenstvo s Bohom, </a:t>
            </a:r>
            <a:r>
              <a:rPr lang="sk-SK" sz="2800" i="1" dirty="0" smtClean="0"/>
              <a:t>…ktorého </a:t>
            </a:r>
            <a:r>
              <a:rPr lang="sk-SK" sz="2800" i="1" dirty="0" smtClean="0"/>
              <a:t>strata sa nazýva "</a:t>
            </a:r>
            <a:r>
              <a:rPr lang="sk-SK" sz="2800" b="1" i="1" dirty="0" smtClean="0"/>
              <a:t>večným trestom</a:t>
            </a:r>
            <a:r>
              <a:rPr lang="sk-SK" sz="2800" i="1" dirty="0" smtClean="0"/>
              <a:t>" za  hriech. </a:t>
            </a:r>
            <a:r>
              <a:rPr lang="sk-SK" sz="2800" i="1" dirty="0" smtClean="0"/>
              <a:t>…</a:t>
            </a:r>
            <a:r>
              <a:rPr lang="sk-SK" sz="2800" b="1" i="1" dirty="0" smtClean="0"/>
              <a:t>tieto </a:t>
            </a:r>
            <a:r>
              <a:rPr lang="sk-SK" sz="2800" b="1" i="1" dirty="0" smtClean="0">
                <a:solidFill>
                  <a:srgbClr val="FF0000"/>
                </a:solidFill>
              </a:rPr>
              <a:t>tresty sa nemajú chápať ako nejaký druh pomsty, ktorú  Boh ukladá zvonku, ale ako čosi, čo vyplýva zo samej povahy  hriechu</a:t>
            </a:r>
            <a:r>
              <a:rPr lang="sk-SK" sz="2800" b="1" i="1" dirty="0" smtClean="0"/>
              <a:t>.</a:t>
            </a:r>
            <a:r>
              <a:rPr lang="sk-SK" sz="2800" i="1" dirty="0" smtClean="0"/>
              <a:t> Obrátenia, ktoré pochádzajú z vrúcnej lásky, môže  dosiahnuť úplné očistenie hriešnika, takže už niet nijakého  trestu.</a:t>
            </a:r>
            <a:endParaRPr lang="sk-SK" sz="2600" i="1" dirty="0" smtClean="0"/>
          </a:p>
          <a:p>
            <a:pPr>
              <a:spcBef>
                <a:spcPts val="600"/>
              </a:spcBef>
            </a:pPr>
            <a:r>
              <a:rPr lang="sk-SK" sz="2600" i="1" dirty="0" smtClean="0"/>
              <a:t>(KKC 1472)</a:t>
            </a:r>
            <a:endParaRPr lang="sk-SK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V Pekle </a:t>
            </a:r>
            <a:r>
              <a:rPr lang="sk-SK" sz="4800" b="1" dirty="0" smtClean="0">
                <a:solidFill>
                  <a:srgbClr val="FF0000"/>
                </a:solidFill>
              </a:rPr>
              <a:t>UŽ TERAZ</a:t>
            </a:r>
            <a:r>
              <a:rPr lang="sk-SK" sz="4800" b="1" dirty="0" smtClean="0">
                <a:solidFill>
                  <a:srgbClr val="663300"/>
                </a:solidFill>
              </a:rPr>
              <a:t>?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428596" y="1071546"/>
            <a:ext cx="6357982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k-SK" sz="2800" b="1" dirty="0" smtClean="0"/>
              <a:t>„</a:t>
            </a:r>
            <a:r>
              <a:rPr lang="sk-SK" sz="2800" b="1" i="1" dirty="0" smtClean="0"/>
              <a:t>Peklo je medzi nami. </a:t>
            </a:r>
            <a:r>
              <a:rPr lang="sk-SK" sz="2800" b="1" i="1" dirty="0" smtClean="0"/>
              <a:t>… peklo </a:t>
            </a:r>
            <a:r>
              <a:rPr lang="sk-SK" sz="2800" b="1" i="1" dirty="0" smtClean="0"/>
              <a:t>nešťastnej lásky, peklo manželského života, peklo prítomnosti druhého, peklo seba samého. Je to peklo šité človekovi na mieru, vpadá do našej intimity, stáva sa všedným prvkom, známym a predsa drvivým. Líši sa síce od obrazov stredovekých majstrov, či od plátien </a:t>
            </a:r>
            <a:r>
              <a:rPr lang="sk-SK" sz="2800" b="1" i="1" dirty="0" err="1" smtClean="0"/>
              <a:t>Boschových</a:t>
            </a:r>
            <a:r>
              <a:rPr lang="sk-SK" sz="2800" b="1" i="1" dirty="0" smtClean="0"/>
              <a:t>, </a:t>
            </a:r>
            <a:r>
              <a:rPr lang="sk-SK" sz="2800" b="1" i="1" dirty="0" err="1" smtClean="0"/>
              <a:t>Goyových</a:t>
            </a:r>
            <a:r>
              <a:rPr lang="sk-SK" sz="2800" b="1" i="1" dirty="0" smtClean="0"/>
              <a:t>, alebo Tanca smrti, ale tým je iba reálnejšie.</a:t>
            </a:r>
            <a:r>
              <a:rPr lang="sk-SK" sz="2800" b="1" dirty="0" smtClean="0"/>
              <a:t>“ </a:t>
            </a:r>
            <a:endParaRPr lang="sk-SK" sz="2800" b="1" dirty="0" smtClean="0"/>
          </a:p>
          <a:p>
            <a:pPr>
              <a:spcBef>
                <a:spcPts val="600"/>
              </a:spcBef>
            </a:pPr>
            <a:r>
              <a:rPr lang="sk-SK" sz="2800" dirty="0" smtClean="0"/>
              <a:t>(</a:t>
            </a:r>
            <a:r>
              <a:rPr lang="sk-SK" sz="2800" i="1" dirty="0" smtClean="0"/>
              <a:t>Pavel </a:t>
            </a:r>
            <a:r>
              <a:rPr lang="sk-SK" sz="2800" i="1" dirty="0" err="1" smtClean="0"/>
              <a:t>Jevdokimov</a:t>
            </a:r>
            <a:r>
              <a:rPr lang="sk-SK" sz="2800" i="1" dirty="0" smtClean="0"/>
              <a:t>, ruský spisovateľ, profesor a teológ</a:t>
            </a:r>
            <a:r>
              <a:rPr lang="sk-SK" sz="2800" dirty="0" smtClean="0"/>
              <a:t>)</a:t>
            </a:r>
            <a:endParaRPr lang="sk-SK" sz="26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92" y="1000107"/>
            <a:ext cx="1881190" cy="1410893"/>
          </a:xfrm>
          <a:prstGeom prst="rect">
            <a:avLst/>
          </a:prstGeom>
          <a:noFill/>
          <a:ln w="19050">
            <a:solidFill>
              <a:srgbClr val="6633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V Pekle </a:t>
            </a:r>
            <a:r>
              <a:rPr lang="sk-SK" sz="4800" b="1" dirty="0" smtClean="0">
                <a:solidFill>
                  <a:srgbClr val="FF0000"/>
                </a:solidFill>
              </a:rPr>
              <a:t>UŽ TERAZ</a:t>
            </a:r>
            <a:r>
              <a:rPr lang="sk-SK" sz="4800" b="1" dirty="0" smtClean="0">
                <a:solidFill>
                  <a:srgbClr val="663300"/>
                </a:solidFill>
              </a:rPr>
              <a:t>!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10" name="Obrázok 9" descr="Dievca s batohom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357950" y="642918"/>
            <a:ext cx="2786050" cy="60290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BlokTextu 10"/>
          <p:cNvSpPr txBox="1"/>
          <p:nvPr/>
        </p:nvSpPr>
        <p:spPr>
          <a:xfrm>
            <a:off x="428596" y="1071546"/>
            <a:ext cx="5715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/>
              <a:t>Kresťanstvo je vlastne vo svojej podstate </a:t>
            </a:r>
            <a:r>
              <a:rPr lang="sk-SK" sz="3200" b="1" dirty="0" smtClean="0">
                <a:solidFill>
                  <a:srgbClr val="FF0000"/>
                </a:solidFill>
              </a:rPr>
              <a:t>výzvou ODÍSŤ Z PEKLA</a:t>
            </a:r>
            <a:r>
              <a:rPr lang="sk-SK" sz="3200" b="1" dirty="0" smtClean="0"/>
              <a:t>, v ktorom práve sme…:</a:t>
            </a:r>
            <a:endParaRPr lang="sk-SK" sz="3200" b="1" dirty="0" smtClean="0"/>
          </a:p>
        </p:txBody>
      </p:sp>
      <p:sp>
        <p:nvSpPr>
          <p:cNvPr id="12" name="BlokTextu 11"/>
          <p:cNvSpPr txBox="1"/>
          <p:nvPr/>
        </p:nvSpPr>
        <p:spPr>
          <a:xfrm>
            <a:off x="500034" y="2928934"/>
            <a:ext cx="5786478" cy="3354765"/>
          </a:xfrm>
          <a:prstGeom prst="rect">
            <a:avLst/>
          </a:prstGeom>
          <a:noFill/>
          <a:ln w="19050"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i="1" dirty="0" smtClean="0"/>
              <a:t>„Svetlo prišlo na svet, a </a:t>
            </a:r>
            <a:r>
              <a:rPr lang="sk-SK" sz="2400" b="1" i="1" dirty="0" smtClean="0">
                <a:solidFill>
                  <a:srgbClr val="FF0000"/>
                </a:solidFill>
              </a:rPr>
              <a:t>ľudia milovali tmu viac ako svetlo</a:t>
            </a:r>
            <a:r>
              <a:rPr lang="sk-SK" sz="2400" b="1" i="1" dirty="0" smtClean="0"/>
              <a:t>, lebo ich skutky boli zlé. … (</a:t>
            </a:r>
            <a:r>
              <a:rPr lang="sk-SK" sz="2400" b="1" i="1" dirty="0" err="1" smtClean="0"/>
              <a:t>Jn</a:t>
            </a:r>
            <a:r>
              <a:rPr lang="sk-SK" sz="2400" b="1" i="1" dirty="0" smtClean="0"/>
              <a:t> 3,19-20 SSV)</a:t>
            </a:r>
          </a:p>
          <a:p>
            <a:pPr>
              <a:spcBef>
                <a:spcPts val="1200"/>
              </a:spcBef>
            </a:pPr>
            <a:r>
              <a:rPr lang="sk-SK" sz="2400" b="1" i="1" dirty="0" smtClean="0"/>
              <a:t>„A </a:t>
            </a:r>
            <a:r>
              <a:rPr lang="sk-SK" sz="2400" b="1" i="1" dirty="0" smtClean="0"/>
              <a:t>preto </a:t>
            </a:r>
            <a:r>
              <a:rPr lang="sk-SK" sz="2400" b="1" i="1" dirty="0" smtClean="0">
                <a:solidFill>
                  <a:srgbClr val="FF0000"/>
                </a:solidFill>
              </a:rPr>
              <a:t>vyjdite spomedzi nich</a:t>
            </a:r>
            <a:r>
              <a:rPr lang="sk-SK" sz="2400" b="1" i="1" dirty="0" smtClean="0"/>
              <a:t>, oddeľte sa, hovorí Pán, a nečistého sa nedotýkajte; </a:t>
            </a:r>
            <a:r>
              <a:rPr lang="sk-SK" sz="2400" b="1" i="1" dirty="0" smtClean="0"/>
              <a:t>… (</a:t>
            </a:r>
            <a:r>
              <a:rPr lang="sk-SK" sz="2400" b="1" i="1" dirty="0" smtClean="0"/>
              <a:t>2Kor 6,17-18 SSV)</a:t>
            </a:r>
          </a:p>
          <a:p>
            <a:pPr>
              <a:spcBef>
                <a:spcPts val="1200"/>
              </a:spcBef>
            </a:pPr>
            <a:r>
              <a:rPr lang="sk-SK" sz="2400" b="1" i="1" dirty="0" smtClean="0"/>
              <a:t>„…</a:t>
            </a:r>
            <a:r>
              <a:rPr lang="sk-SK" sz="2400" b="1" i="1" dirty="0" smtClean="0"/>
              <a:t>aby sa </a:t>
            </a:r>
            <a:r>
              <a:rPr lang="sk-SK" sz="2400" b="1" i="1" dirty="0" smtClean="0">
                <a:solidFill>
                  <a:srgbClr val="FF0000"/>
                </a:solidFill>
              </a:rPr>
              <a:t>od tmy obrátili k svetlu a od satanovej moci k Bohu</a:t>
            </a:r>
            <a:r>
              <a:rPr lang="sk-SK" sz="2400" b="1" i="1" dirty="0" smtClean="0"/>
              <a:t>,…“ (Sk 26,18n SSV</a:t>
            </a:r>
            <a:r>
              <a:rPr lang="sk-SK" sz="2400" b="1" i="1" dirty="0" smtClean="0"/>
              <a:t>)</a:t>
            </a:r>
            <a:endParaRPr lang="sk-SK" sz="2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285720" y="2141703"/>
            <a:ext cx="85725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sk-SK" sz="13800" b="1" dirty="0" smtClean="0">
                <a:solidFill>
                  <a:srgbClr val="663300"/>
                </a:solidFill>
              </a:rPr>
              <a:t>BOŽÍ SÚD</a:t>
            </a:r>
            <a:endParaRPr lang="sk-SK" sz="13800" b="1" dirty="0" smtClean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Čo by ste na to povedali Vy?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11" name="Obrázok 10" descr="MuzUkazujuciPrstom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72265" y="3488139"/>
            <a:ext cx="2571736" cy="3369861"/>
          </a:xfrm>
          <a:prstGeom prst="rect">
            <a:avLst/>
          </a:prstGeom>
        </p:spPr>
      </p:pic>
      <p:sp>
        <p:nvSpPr>
          <p:cNvPr id="12" name="Obdĺžnik 11"/>
          <p:cNvSpPr/>
          <p:nvPr/>
        </p:nvSpPr>
        <p:spPr>
          <a:xfrm>
            <a:off x="571472" y="1285860"/>
            <a:ext cx="55721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l-PL" sz="4000" b="1" dirty="0" smtClean="0"/>
              <a:t>- </a:t>
            </a:r>
            <a:r>
              <a:rPr lang="pl-PL" sz="4000" b="1" dirty="0" smtClean="0">
                <a:solidFill>
                  <a:srgbClr val="FF0000"/>
                </a:solidFill>
              </a:rPr>
              <a:t>Kto vlastne rozhoduje </a:t>
            </a:r>
            <a:r>
              <a:rPr lang="pl-PL" sz="4000" b="1" dirty="0" smtClean="0"/>
              <a:t>o tom, kto bude žiť v Nebi a kto v Pekle?</a:t>
            </a:r>
          </a:p>
          <a:p>
            <a:pPr>
              <a:spcBef>
                <a:spcPts val="1200"/>
              </a:spcBef>
            </a:pPr>
            <a:r>
              <a:rPr lang="pl-PL" sz="4000" b="1" dirty="0" smtClean="0"/>
              <a:t>- </a:t>
            </a:r>
            <a:r>
              <a:rPr lang="pl-PL" sz="4000" b="1" dirty="0" smtClean="0">
                <a:solidFill>
                  <a:srgbClr val="FF0000"/>
                </a:solidFill>
              </a:rPr>
              <a:t>V čom spočíva </a:t>
            </a:r>
            <a:r>
              <a:rPr lang="pl-PL" sz="4000" b="1" dirty="0" smtClean="0"/>
              <a:t>„Boží súd“?</a:t>
            </a:r>
            <a:endParaRPr lang="sk-SK" sz="4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Ako to vidia Katolíci…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10" name="Obrázok 9" descr="KKC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86644" y="3929066"/>
            <a:ext cx="1609483" cy="2523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Obdĺžnik 12"/>
          <p:cNvSpPr/>
          <p:nvPr/>
        </p:nvSpPr>
        <p:spPr>
          <a:xfrm>
            <a:off x="428596" y="1071546"/>
            <a:ext cx="6357982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sk-SK" sz="2800" b="1" i="1" dirty="0" smtClean="0">
                <a:solidFill>
                  <a:srgbClr val="FF0000"/>
                </a:solidFill>
              </a:rPr>
              <a:t>BOH </a:t>
            </a:r>
            <a:r>
              <a:rPr lang="sk-SK" sz="2800" b="1" i="1" dirty="0" smtClean="0">
                <a:solidFill>
                  <a:srgbClr val="FF0000"/>
                </a:solidFill>
              </a:rPr>
              <a:t>NIKOHO NEPREDURČUJE </a:t>
            </a:r>
            <a:r>
              <a:rPr lang="sk-SK" sz="2800" b="1" i="1" dirty="0" smtClean="0"/>
              <a:t>NA TO, ABY ŠIEL DO PEKLA; to predpokladá </a:t>
            </a:r>
            <a:r>
              <a:rPr lang="sk-SK" sz="2800" b="1" i="1" dirty="0" smtClean="0">
                <a:solidFill>
                  <a:srgbClr val="FF0000"/>
                </a:solidFill>
              </a:rPr>
              <a:t>DOBROVOĽNÉ ODVRÁTENIE SA OD BOHA</a:t>
            </a:r>
            <a:r>
              <a:rPr lang="sk-SK" sz="2800" i="1" dirty="0" smtClean="0">
                <a:solidFill>
                  <a:srgbClr val="FF0000"/>
                </a:solidFill>
              </a:rPr>
              <a:t> </a:t>
            </a:r>
            <a:r>
              <a:rPr lang="sk-SK" sz="2800" i="1" dirty="0" smtClean="0"/>
              <a:t>(smrteľný hriech) </a:t>
            </a:r>
            <a:r>
              <a:rPr lang="sk-SK" sz="2800" b="1" i="1" dirty="0" smtClean="0">
                <a:solidFill>
                  <a:srgbClr val="FF0000"/>
                </a:solidFill>
              </a:rPr>
              <a:t>a zotrvanie v tom </a:t>
            </a:r>
            <a:r>
              <a:rPr lang="sk-SK" sz="2800" b="1" i="1" dirty="0" smtClean="0"/>
              <a:t>odvrátení až do konca</a:t>
            </a:r>
            <a:r>
              <a:rPr lang="sk-SK" sz="2800" i="1" dirty="0" smtClean="0"/>
              <a:t>. </a:t>
            </a:r>
            <a:endParaRPr lang="sk-SK" sz="2800" i="1" dirty="0" smtClean="0"/>
          </a:p>
          <a:p>
            <a:pPr lvl="0">
              <a:spcBef>
                <a:spcPts val="600"/>
              </a:spcBef>
            </a:pPr>
            <a:r>
              <a:rPr lang="sk-SK" sz="2800" i="1" dirty="0" smtClean="0"/>
              <a:t>(KKC 1037)</a:t>
            </a:r>
            <a:endParaRPr lang="sk-SK" sz="2800" dirty="0" smtClean="0"/>
          </a:p>
          <a:p>
            <a:pPr lvl="0">
              <a:spcBef>
                <a:spcPts val="600"/>
              </a:spcBef>
            </a:pPr>
            <a:r>
              <a:rPr lang="sk-SK" sz="2800" b="1" i="1" dirty="0" smtClean="0"/>
              <a:t>Syn </a:t>
            </a:r>
            <a:r>
              <a:rPr lang="sk-SK" sz="2800" b="1" i="1" dirty="0" smtClean="0"/>
              <a:t>neprišiel  súdiť, ale </a:t>
            </a:r>
            <a:r>
              <a:rPr lang="sk-SK" sz="2800" b="1" i="1" dirty="0" smtClean="0"/>
              <a:t>spasiť</a:t>
            </a:r>
            <a:r>
              <a:rPr lang="sk-SK" sz="2800" i="1" dirty="0" smtClean="0"/>
              <a:t> … </a:t>
            </a:r>
            <a:r>
              <a:rPr lang="sk-SK" sz="2800" b="1" i="1" dirty="0" smtClean="0"/>
              <a:t>Odmietnutím milosti sa v tomto živote už </a:t>
            </a:r>
            <a:r>
              <a:rPr lang="sk-SK" sz="2800" b="1" i="1" dirty="0" smtClean="0">
                <a:solidFill>
                  <a:srgbClr val="FF0000"/>
                </a:solidFill>
              </a:rPr>
              <a:t>súdi každý sám</a:t>
            </a:r>
            <a:r>
              <a:rPr lang="sk-SK" sz="2800" b="1" i="1" dirty="0" smtClean="0"/>
              <a:t>,  dostane podľa svojich skutkov a </a:t>
            </a:r>
            <a:r>
              <a:rPr lang="sk-SK" sz="2800" b="1" i="1" dirty="0" smtClean="0">
                <a:solidFill>
                  <a:srgbClr val="FF0000"/>
                </a:solidFill>
              </a:rPr>
              <a:t>dokonca sa môže odsúdiť  aj naveky</a:t>
            </a:r>
            <a:r>
              <a:rPr lang="sk-SK" sz="2800" b="1" i="1" dirty="0" smtClean="0"/>
              <a:t>, keď odmietne Ducha lásky</a:t>
            </a:r>
            <a:r>
              <a:rPr lang="sk-SK" sz="2800" i="1" dirty="0" smtClean="0"/>
              <a:t>.</a:t>
            </a:r>
            <a:r>
              <a:rPr lang="sk-SK" sz="2400" i="1" dirty="0" smtClean="0"/>
              <a:t> </a:t>
            </a:r>
            <a:endParaRPr lang="sk-SK" sz="2400" i="1" dirty="0" smtClean="0"/>
          </a:p>
          <a:p>
            <a:pPr lvl="0">
              <a:spcBef>
                <a:spcPts val="600"/>
              </a:spcBef>
            </a:pPr>
            <a:r>
              <a:rPr lang="sk-SK" sz="2400" i="1" dirty="0" smtClean="0"/>
              <a:t>(</a:t>
            </a:r>
            <a:r>
              <a:rPr lang="sk-SK" sz="2400" i="1" dirty="0" smtClean="0"/>
              <a:t>KKC </a:t>
            </a:r>
            <a:r>
              <a:rPr lang="sk-SK" sz="2400" i="1" dirty="0" smtClean="0"/>
              <a:t>679)</a:t>
            </a:r>
            <a:endParaRPr lang="sk-SK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Zodpovedá každý sám…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357158" y="1071546"/>
            <a:ext cx="600079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800" b="1" dirty="0" smtClean="0">
                <a:solidFill>
                  <a:srgbClr val="FF0000"/>
                </a:solidFill>
              </a:rPr>
              <a:t>Za svoj osud zodpovedá výhradne každý človek sám</a:t>
            </a:r>
            <a:r>
              <a:rPr lang="sk-SK" sz="2800" b="1" dirty="0" smtClean="0"/>
              <a:t>: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800" b="1" dirty="0" smtClean="0"/>
              <a:t> </a:t>
            </a:r>
            <a:r>
              <a:rPr lang="sk-SK" sz="2800" b="1" dirty="0" smtClean="0">
                <a:solidFill>
                  <a:srgbClr val="FF0000"/>
                </a:solidFill>
              </a:rPr>
              <a:t>Boh pre nás vytvoril </a:t>
            </a:r>
            <a:r>
              <a:rPr lang="sk-SK" sz="2800" b="1" dirty="0" smtClean="0">
                <a:solidFill>
                  <a:srgbClr val="FF0000"/>
                </a:solidFill>
              </a:rPr>
              <a:t>podmienky</a:t>
            </a:r>
            <a:r>
              <a:rPr lang="sk-SK" sz="2800" b="1" dirty="0" smtClean="0"/>
              <a:t>, aby sme mohli byť ako Boh a žiť ako Boh v spoločenstve s Ním…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800" b="1" dirty="0" smtClean="0"/>
              <a:t> </a:t>
            </a:r>
            <a:r>
              <a:rPr lang="sk-SK" sz="2800" b="1" dirty="0" smtClean="0"/>
              <a:t>… a </a:t>
            </a:r>
            <a:r>
              <a:rPr lang="sk-SK" sz="2800" b="1" dirty="0" smtClean="0">
                <a:solidFill>
                  <a:srgbClr val="FF0000"/>
                </a:solidFill>
              </a:rPr>
              <a:t>na každom z nás je, či ich využijeme</a:t>
            </a:r>
            <a:r>
              <a:rPr lang="sk-SK" sz="2800" b="1" dirty="0" smtClean="0"/>
              <a:t>, alebo odmietneme.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800" b="1" dirty="0" smtClean="0"/>
              <a:t> </a:t>
            </a:r>
            <a:r>
              <a:rPr lang="sk-SK" sz="2800" b="1" dirty="0" smtClean="0">
                <a:solidFill>
                  <a:srgbClr val="FF0000"/>
                </a:solidFill>
              </a:rPr>
              <a:t>Tým sami seba „odsudzujeme“</a:t>
            </a:r>
            <a:r>
              <a:rPr lang="sk-SK" sz="2800" b="1" dirty="0" smtClean="0"/>
              <a:t> buď na zbožštenie sa (= NEBO), alebo nezbožštenie sa (= PEKLO)</a:t>
            </a:r>
            <a:endParaRPr lang="sk-SK" sz="2800" b="1" dirty="0" smtClean="0"/>
          </a:p>
        </p:txBody>
      </p:sp>
      <p:pic>
        <p:nvPicPr>
          <p:cNvPr id="14" name="Obrázok 13" descr="ZenaKreslo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flipH="1">
            <a:off x="6357950" y="687026"/>
            <a:ext cx="2786050" cy="6099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Nutný je </a:t>
            </a:r>
            <a:r>
              <a:rPr lang="sk-SK" sz="4800" b="1" dirty="0" smtClean="0">
                <a:solidFill>
                  <a:srgbClr val="FF0000"/>
                </a:solidFill>
              </a:rPr>
              <a:t>AKTÍVNY PRÍSTUP</a:t>
            </a:r>
            <a:r>
              <a:rPr lang="sk-SK" sz="4800" b="1" dirty="0" smtClean="0">
                <a:solidFill>
                  <a:srgbClr val="663300"/>
                </a:solidFill>
              </a:rPr>
              <a:t>: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57158" y="1071546"/>
            <a:ext cx="6357982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sk-SK" sz="2400" b="1" dirty="0" smtClean="0"/>
              <a:t>„</a:t>
            </a:r>
            <a:r>
              <a:rPr lang="it-IT" sz="2400" b="1" i="1" dirty="0" smtClean="0">
                <a:solidFill>
                  <a:srgbClr val="FF0000"/>
                </a:solidFill>
              </a:rPr>
              <a:t>Bojuj</a:t>
            </a:r>
            <a:r>
              <a:rPr lang="it-IT" sz="2400" b="1" i="1" dirty="0" smtClean="0"/>
              <a:t> dobrý boj viery a </a:t>
            </a:r>
            <a:r>
              <a:rPr lang="it-IT" sz="2400" b="1" i="1" dirty="0" smtClean="0">
                <a:solidFill>
                  <a:srgbClr val="FF0000"/>
                </a:solidFill>
              </a:rPr>
              <a:t>zmocni</a:t>
            </a:r>
            <a:r>
              <a:rPr lang="it-IT" sz="2400" b="1" i="1" dirty="0" smtClean="0"/>
              <a:t> sa večného života</a:t>
            </a:r>
            <a:r>
              <a:rPr lang="sk-SK" sz="2400" b="1" dirty="0" smtClean="0"/>
              <a:t>.“</a:t>
            </a:r>
            <a:r>
              <a:rPr lang="it-IT" sz="2400" b="1" dirty="0" smtClean="0"/>
              <a:t> </a:t>
            </a:r>
            <a:endParaRPr lang="sk-SK" sz="2400" b="1" dirty="0" smtClean="0"/>
          </a:p>
          <a:p>
            <a:pPr lvl="0">
              <a:spcBef>
                <a:spcPts val="600"/>
              </a:spcBef>
            </a:pPr>
            <a:r>
              <a:rPr lang="it-IT" sz="2400" b="1" dirty="0" smtClean="0"/>
              <a:t>(</a:t>
            </a:r>
            <a:r>
              <a:rPr lang="it-IT" sz="2400" b="1" dirty="0" smtClean="0"/>
              <a:t>1Ti</a:t>
            </a:r>
            <a:r>
              <a:rPr lang="sk-SK" sz="2400" b="1" dirty="0" smtClean="0"/>
              <a:t>m</a:t>
            </a:r>
            <a:r>
              <a:rPr lang="it-IT" sz="2400" b="1" dirty="0" smtClean="0"/>
              <a:t> 6</a:t>
            </a:r>
            <a:r>
              <a:rPr lang="sk-SK" sz="2400" b="1" dirty="0" smtClean="0"/>
              <a:t>,</a:t>
            </a:r>
            <a:r>
              <a:rPr lang="it-IT" sz="2400" b="1" dirty="0" smtClean="0"/>
              <a:t>12 SSV) </a:t>
            </a:r>
            <a:endParaRPr lang="sk-SK" sz="2400" b="1" dirty="0" smtClean="0"/>
          </a:p>
          <a:p>
            <a:pPr lvl="0">
              <a:spcBef>
                <a:spcPts val="600"/>
              </a:spcBef>
            </a:pPr>
            <a:r>
              <a:rPr lang="sk-SK" sz="2400" b="1" dirty="0" smtClean="0"/>
              <a:t>„</a:t>
            </a:r>
            <a:r>
              <a:rPr lang="sk-SK" sz="2400" b="1" i="1" dirty="0" smtClean="0"/>
              <a:t>Ja teda tak </a:t>
            </a:r>
            <a:r>
              <a:rPr lang="sk-SK" sz="2400" b="1" i="1" dirty="0" smtClean="0">
                <a:solidFill>
                  <a:srgbClr val="FF0000"/>
                </a:solidFill>
              </a:rPr>
              <a:t>bežím</a:t>
            </a:r>
            <a:r>
              <a:rPr lang="sk-SK" sz="2400" b="1" i="1" dirty="0" smtClean="0"/>
              <a:t>, </a:t>
            </a:r>
            <a:r>
              <a:rPr lang="sk-SK" sz="2400" b="1" i="1" dirty="0" smtClean="0"/>
              <a:t>… </a:t>
            </a:r>
            <a:r>
              <a:rPr lang="sk-SK" sz="2400" b="1" i="1" dirty="0" smtClean="0">
                <a:solidFill>
                  <a:srgbClr val="FF0000"/>
                </a:solidFill>
              </a:rPr>
              <a:t>bojujem</a:t>
            </a:r>
            <a:r>
              <a:rPr lang="sk-SK" sz="2400" b="1" i="1" dirty="0" smtClean="0"/>
              <a:t>, </a:t>
            </a:r>
            <a:r>
              <a:rPr lang="sk-SK" sz="2400" b="1" i="1" dirty="0" smtClean="0"/>
              <a:t>… </a:t>
            </a:r>
            <a:r>
              <a:rPr lang="sk-SK" sz="2400" b="1" i="1" dirty="0" smtClean="0">
                <a:solidFill>
                  <a:srgbClr val="FF0000"/>
                </a:solidFill>
              </a:rPr>
              <a:t>krotím</a:t>
            </a:r>
            <a:r>
              <a:rPr lang="sk-SK" sz="2400" b="1" i="1" dirty="0" smtClean="0"/>
              <a:t> </a:t>
            </a:r>
            <a:r>
              <a:rPr lang="sk-SK" sz="2400" b="1" i="1" dirty="0" smtClean="0"/>
              <a:t>svoje telo a podrobujem si ho, aby som azda, kým iným kážem, sám nebol zavrhnutý</a:t>
            </a:r>
            <a:r>
              <a:rPr lang="sk-SK" sz="2400" b="1" dirty="0" smtClean="0"/>
              <a:t>.“ </a:t>
            </a:r>
            <a:endParaRPr lang="sk-SK" sz="2400" b="1" dirty="0" smtClean="0"/>
          </a:p>
          <a:p>
            <a:pPr lvl="0">
              <a:spcBef>
                <a:spcPts val="600"/>
              </a:spcBef>
            </a:pPr>
            <a:r>
              <a:rPr lang="sk-SK" sz="2400" b="1" dirty="0" smtClean="0"/>
              <a:t>(</a:t>
            </a:r>
            <a:r>
              <a:rPr lang="sk-SK" sz="2400" b="1" dirty="0" smtClean="0"/>
              <a:t>1Kor 9,26-27 SSV)</a:t>
            </a:r>
          </a:p>
          <a:p>
            <a:pPr lvl="0">
              <a:spcBef>
                <a:spcPts val="600"/>
              </a:spcBef>
            </a:pPr>
            <a:r>
              <a:rPr lang="sk-SK" sz="2400" b="1" dirty="0" smtClean="0"/>
              <a:t>„</a:t>
            </a:r>
            <a:r>
              <a:rPr lang="sk-SK" sz="2400" b="1" i="1" dirty="0" smtClean="0"/>
              <a:t>Od dní Jána Krstiteľa podnes trpí nebeské kráľovstvo </a:t>
            </a:r>
            <a:r>
              <a:rPr lang="sk-SK" sz="2400" b="1" i="1" dirty="0" smtClean="0">
                <a:solidFill>
                  <a:srgbClr val="FF0000"/>
                </a:solidFill>
              </a:rPr>
              <a:t>násilie</a:t>
            </a:r>
            <a:r>
              <a:rPr lang="sk-SK" sz="2400" b="1" i="1" dirty="0" smtClean="0"/>
              <a:t> a </a:t>
            </a:r>
            <a:r>
              <a:rPr lang="sk-SK" sz="2400" b="1" i="1" dirty="0" smtClean="0">
                <a:solidFill>
                  <a:srgbClr val="FF0000"/>
                </a:solidFill>
              </a:rPr>
              <a:t>násilníci</a:t>
            </a:r>
            <a:r>
              <a:rPr lang="sk-SK" sz="2400" b="1" i="1" dirty="0" smtClean="0"/>
              <a:t> sa ho </a:t>
            </a:r>
            <a:r>
              <a:rPr lang="sk-SK" sz="2400" b="1" i="1" dirty="0" smtClean="0">
                <a:solidFill>
                  <a:srgbClr val="FF0000"/>
                </a:solidFill>
              </a:rPr>
              <a:t>zmocňujú</a:t>
            </a:r>
            <a:r>
              <a:rPr lang="sk-SK" sz="2400" b="1" dirty="0" smtClean="0"/>
              <a:t>.“ </a:t>
            </a:r>
            <a:endParaRPr lang="sk-SK" sz="2400" b="1" dirty="0" smtClean="0"/>
          </a:p>
          <a:p>
            <a:pPr lvl="0">
              <a:spcBef>
                <a:spcPts val="600"/>
              </a:spcBef>
            </a:pPr>
            <a:r>
              <a:rPr lang="sk-SK" sz="2400" b="1" dirty="0" smtClean="0"/>
              <a:t>(</a:t>
            </a:r>
            <a:r>
              <a:rPr lang="sk-SK" sz="2400" b="1" dirty="0" smtClean="0"/>
              <a:t>Mat 11,12 SSV)</a:t>
            </a:r>
          </a:p>
          <a:p>
            <a:pPr>
              <a:spcBef>
                <a:spcPts val="600"/>
              </a:spcBef>
            </a:pPr>
            <a:r>
              <a:rPr lang="sk-SK" sz="2400" b="1" dirty="0" smtClean="0"/>
              <a:t>„</a:t>
            </a:r>
            <a:r>
              <a:rPr lang="sk-SK" sz="2400" b="1" i="1" dirty="0" smtClean="0"/>
              <a:t>Toho, kto </a:t>
            </a:r>
            <a:r>
              <a:rPr lang="sk-SK" sz="2400" b="1" i="1" dirty="0" smtClean="0">
                <a:solidFill>
                  <a:srgbClr val="FF0000"/>
                </a:solidFill>
              </a:rPr>
              <a:t>zvíťazí</a:t>
            </a:r>
            <a:r>
              <a:rPr lang="sk-SK" sz="2400" b="1" i="1" dirty="0" smtClean="0"/>
              <a:t>, posadím vedľa seba na mojom tróne</a:t>
            </a:r>
            <a:r>
              <a:rPr lang="sk-SK" sz="2400" b="1" dirty="0" smtClean="0"/>
              <a:t>.“ </a:t>
            </a:r>
            <a:endParaRPr lang="sk-SK" sz="2400" b="1" dirty="0" smtClean="0"/>
          </a:p>
          <a:p>
            <a:pPr>
              <a:spcBef>
                <a:spcPts val="600"/>
              </a:spcBef>
            </a:pPr>
            <a:r>
              <a:rPr lang="sk-SK" sz="2400" b="1" dirty="0" smtClean="0"/>
              <a:t>(</a:t>
            </a:r>
            <a:r>
              <a:rPr lang="sk-SK" sz="2400" b="1" dirty="0" err="1" smtClean="0"/>
              <a:t>Zjv</a:t>
            </a:r>
            <a:r>
              <a:rPr lang="sk-SK" sz="2400" b="1" dirty="0" smtClean="0"/>
              <a:t> 3,21 SSV)</a:t>
            </a:r>
            <a:endParaRPr lang="sk-SK" sz="2400" b="1" dirty="0" smtClean="0"/>
          </a:p>
        </p:txBody>
      </p:sp>
      <p:pic>
        <p:nvPicPr>
          <p:cNvPr id="15" name="Obrázok 14" descr="Slnko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143504" y="0"/>
            <a:ext cx="4000496" cy="3688859"/>
          </a:xfrm>
          <a:prstGeom prst="rect">
            <a:avLst/>
          </a:prstGeom>
        </p:spPr>
      </p:pic>
      <p:pic>
        <p:nvPicPr>
          <p:cNvPr id="13" name="Obrázok 12" descr="ZenaDotykaSaNeba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88747" y="1285860"/>
            <a:ext cx="2255253" cy="557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BOH ako ROZHODCA: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10" name="Obrázok 9" descr="FutbalistaNeuplny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214942" y="0"/>
            <a:ext cx="3929058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BlokTextu 11"/>
          <p:cNvSpPr txBox="1"/>
          <p:nvPr/>
        </p:nvSpPr>
        <p:spPr>
          <a:xfrm>
            <a:off x="428596" y="1142984"/>
            <a:ext cx="457203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3200" b="1" dirty="0" smtClean="0"/>
              <a:t> </a:t>
            </a:r>
            <a:r>
              <a:rPr lang="sk-SK" sz="3200" b="1" dirty="0" smtClean="0">
                <a:solidFill>
                  <a:srgbClr val="FF0000"/>
                </a:solidFill>
              </a:rPr>
              <a:t>NEVYTVÁRA</a:t>
            </a:r>
            <a:r>
              <a:rPr lang="sk-SK" sz="3200" b="1" dirty="0" smtClean="0"/>
              <a:t> výsledok nášho zápasu o zbožštenie.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3200" b="1" dirty="0" smtClean="0"/>
              <a:t> </a:t>
            </a:r>
            <a:r>
              <a:rPr lang="sk-SK" sz="3200" b="1" dirty="0" smtClean="0">
                <a:solidFill>
                  <a:srgbClr val="FF0000"/>
                </a:solidFill>
              </a:rPr>
              <a:t>IBA POTVRDZUJE</a:t>
            </a:r>
            <a:r>
              <a:rPr lang="sk-SK" sz="3200" b="1" dirty="0" smtClean="0"/>
              <a:t>, ako sme dopadli a čo sme si zvolili…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3200" b="1" dirty="0" smtClean="0"/>
              <a:t> </a:t>
            </a:r>
            <a:r>
              <a:rPr lang="sk-SK" sz="3200" b="1" dirty="0" smtClean="0"/>
              <a:t>… </a:t>
            </a:r>
            <a:r>
              <a:rPr lang="sk-SK" sz="3200" b="1" dirty="0" smtClean="0">
                <a:solidFill>
                  <a:srgbClr val="FF0000"/>
                </a:solidFill>
              </a:rPr>
              <a:t>A UMOŽŇUJE NÁM</a:t>
            </a:r>
            <a:r>
              <a:rPr lang="sk-SK" sz="3200" b="1" dirty="0" smtClean="0"/>
              <a:t>, aby sm</a:t>
            </a:r>
            <a:r>
              <a:rPr lang="sk-SK" sz="3200" b="1" dirty="0" smtClean="0"/>
              <a:t>e mohli navždy žiť to, čo sme si vybrali – či už NEBO, alebo PEKLO.</a:t>
            </a:r>
            <a:endParaRPr lang="sk-SK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285720" y="2000240"/>
            <a:ext cx="85725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sk-SK" sz="16600" b="1" dirty="0" smtClean="0">
                <a:solidFill>
                  <a:srgbClr val="663300"/>
                </a:solidFill>
              </a:rPr>
              <a:t>PEKLO</a:t>
            </a:r>
            <a:endParaRPr lang="sk-SK" sz="16600" b="1" dirty="0" smtClean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Veľké obvinenie…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77540">
            <a:off x="6018739" y="778758"/>
            <a:ext cx="346401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Obrázok 11" descr="!!!CErveny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71229" y="357166"/>
            <a:ext cx="1572771" cy="1118618"/>
          </a:xfrm>
          <a:prstGeom prst="rect">
            <a:avLst/>
          </a:prstGeom>
        </p:spPr>
      </p:pic>
      <p:sp>
        <p:nvSpPr>
          <p:cNvPr id="13" name="Obdĺžnik 12"/>
          <p:cNvSpPr/>
          <p:nvPr/>
        </p:nvSpPr>
        <p:spPr>
          <a:xfrm>
            <a:off x="428596" y="1071546"/>
            <a:ext cx="528641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k-SK" sz="2400" i="1" dirty="0" smtClean="0"/>
              <a:t>(Boh) má </a:t>
            </a:r>
            <a:r>
              <a:rPr lang="sk-SK" sz="2400" i="1" dirty="0" smtClean="0"/>
              <a:t>špeciálny zoznam desiatich vecí, ktoré nechce, aby ste robili. </a:t>
            </a:r>
            <a:r>
              <a:rPr lang="sk-SK" sz="2400" b="1" i="1" dirty="0" smtClean="0"/>
              <a:t>Ak jednu z tých desiatich vecí spravíte, neviditeľný má špeciálne miesto, plné ohňa a dymu a mučenia a múk, kde vás pošle žiť a trpieť a horieť a dusiť sa a kričať a plakať na večné veky do konca času</a:t>
            </a:r>
            <a:r>
              <a:rPr lang="sk-SK" sz="2400" i="1" dirty="0" smtClean="0"/>
              <a:t>. Ale on vás miluje!...“ </a:t>
            </a:r>
            <a:endParaRPr lang="sk-SK" sz="2400" i="1" dirty="0" smtClean="0"/>
          </a:p>
          <a:p>
            <a:pPr>
              <a:spcBef>
                <a:spcPts val="600"/>
              </a:spcBef>
            </a:pPr>
            <a:r>
              <a:rPr lang="sk-SK" sz="2400" i="1" dirty="0" smtClean="0"/>
              <a:t>(</a:t>
            </a:r>
            <a:r>
              <a:rPr lang="sk-SK" sz="2400" i="1" dirty="0" smtClean="0"/>
              <a:t>G. </a:t>
            </a:r>
            <a:r>
              <a:rPr lang="sk-SK" sz="2400" i="1" dirty="0" err="1" smtClean="0"/>
              <a:t>Carling</a:t>
            </a:r>
            <a:r>
              <a:rPr lang="sk-SK" sz="2400" i="1" dirty="0" smtClean="0"/>
              <a:t>, komik</a:t>
            </a:r>
            <a:r>
              <a:rPr lang="sk-SK" sz="2400" i="1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sk-SK" sz="2400" i="1" dirty="0" smtClean="0"/>
              <a:t>„</a:t>
            </a:r>
            <a:r>
              <a:rPr lang="sk-SK" sz="2400" b="1" i="1" dirty="0" smtClean="0"/>
              <a:t>Nič, absolútne nič v histórii, dokonca v celej histórii, sa ani zďaleka nemôže zverskosťou vyrovnať vynájdeniu takej odpornosti, akou je peklo</a:t>
            </a:r>
            <a:r>
              <a:rPr lang="sk-SK" sz="2400" i="1" dirty="0" smtClean="0"/>
              <a:t>.“ </a:t>
            </a:r>
            <a:endParaRPr lang="sk-SK" sz="2400" i="1" dirty="0" smtClean="0"/>
          </a:p>
          <a:p>
            <a:pPr>
              <a:spcBef>
                <a:spcPts val="600"/>
              </a:spcBef>
            </a:pPr>
            <a:r>
              <a:rPr lang="sk-SK" sz="2400" i="1" dirty="0" smtClean="0"/>
              <a:t>(</a:t>
            </a:r>
            <a:r>
              <a:rPr lang="sk-SK" sz="2400" i="1" dirty="0" err="1" smtClean="0"/>
              <a:t>Mark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Twain</a:t>
            </a:r>
            <a:r>
              <a:rPr lang="sk-SK" sz="2400" i="1" dirty="0" smtClean="0"/>
              <a:t>, spisovateľ)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Čo by ste na to povedali Vy?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11" name="Obrázok 10" descr="MuzUkazujuciPrstom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72265" y="3488139"/>
            <a:ext cx="2571736" cy="3369861"/>
          </a:xfrm>
          <a:prstGeom prst="rect">
            <a:avLst/>
          </a:prstGeom>
        </p:spPr>
      </p:pic>
      <p:sp>
        <p:nvSpPr>
          <p:cNvPr id="12" name="Obdĺžnik 11"/>
          <p:cNvSpPr/>
          <p:nvPr/>
        </p:nvSpPr>
        <p:spPr>
          <a:xfrm>
            <a:off x="571472" y="1285860"/>
            <a:ext cx="55721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b="1" dirty="0" smtClean="0"/>
              <a:t>- </a:t>
            </a:r>
            <a:r>
              <a:rPr lang="sk-SK" sz="4000" b="1" dirty="0" smtClean="0">
                <a:solidFill>
                  <a:srgbClr val="FF0000"/>
                </a:solidFill>
              </a:rPr>
              <a:t>Existuje</a:t>
            </a:r>
            <a:r>
              <a:rPr lang="sk-SK" sz="4000" b="1" dirty="0" smtClean="0"/>
              <a:t> PEKLO</a:t>
            </a:r>
            <a:r>
              <a:rPr lang="sk-SK" sz="40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sk-SK" sz="4000" b="1" dirty="0" smtClean="0"/>
              <a:t>- </a:t>
            </a:r>
            <a:r>
              <a:rPr lang="sk-SK" sz="4000" b="1" dirty="0" smtClean="0">
                <a:solidFill>
                  <a:srgbClr val="FF0000"/>
                </a:solidFill>
              </a:rPr>
              <a:t>Ako vyzerá</a:t>
            </a:r>
            <a:r>
              <a:rPr lang="sk-SK" sz="4000" b="1" dirty="0" smtClean="0"/>
              <a:t> a v čom spočíva PEKLO</a:t>
            </a:r>
            <a:r>
              <a:rPr lang="sk-SK" sz="40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sk-SK" sz="4000" b="1" dirty="0" smtClean="0"/>
              <a:t>- Je existencia PEKLA </a:t>
            </a:r>
            <a:r>
              <a:rPr lang="sk-SK" sz="4000" b="1" dirty="0" smtClean="0">
                <a:solidFill>
                  <a:srgbClr val="FF0000"/>
                </a:solidFill>
              </a:rPr>
              <a:t>spravodlivá</a:t>
            </a:r>
            <a:r>
              <a:rPr lang="sk-SK" sz="4000" b="1" dirty="0" smtClean="0"/>
              <a:t>, </a:t>
            </a:r>
            <a:r>
              <a:rPr lang="sk-SK" sz="4000" b="1" dirty="0" smtClean="0"/>
              <a:t>je zlučiteľná s predstavou „spravodlivého Boha</a:t>
            </a:r>
            <a:r>
              <a:rPr lang="sk-SK" sz="4000" b="1" dirty="0" smtClean="0"/>
              <a:t>“</a:t>
            </a:r>
            <a:r>
              <a:rPr lang="sk-SK" sz="4000" b="1" dirty="0" smtClean="0">
                <a:solidFill>
                  <a:srgbClr val="FF0000"/>
                </a:solidFill>
              </a:rPr>
              <a:t>?</a:t>
            </a:r>
            <a:endParaRPr lang="sk-SK" sz="4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Ako to vidia Katolíci…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10" name="Obrázok 9" descr="KKC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86644" y="3929066"/>
            <a:ext cx="1609483" cy="2523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Obdĺžnik 12"/>
          <p:cNvSpPr/>
          <p:nvPr/>
        </p:nvSpPr>
        <p:spPr>
          <a:xfrm>
            <a:off x="428596" y="1071546"/>
            <a:ext cx="635798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k-SK" sz="2600" b="1" i="1" dirty="0" smtClean="0"/>
              <a:t>Nemôžeme byť zjednotení s Bohom, ak sa slobodne nerozhodneme milovať ho</a:t>
            </a:r>
            <a:r>
              <a:rPr lang="sk-SK" sz="2600" i="1" dirty="0" smtClean="0"/>
              <a:t>. … </a:t>
            </a:r>
            <a:endParaRPr lang="sk-SK" sz="2600" dirty="0" smtClean="0"/>
          </a:p>
          <a:p>
            <a:pPr>
              <a:spcBef>
                <a:spcPts val="600"/>
              </a:spcBef>
            </a:pPr>
            <a:r>
              <a:rPr lang="sk-SK" sz="2600" b="1" i="1" dirty="0" smtClean="0"/>
              <a:t>TENTO </a:t>
            </a:r>
            <a:r>
              <a:rPr lang="sk-SK" sz="2600" b="1" i="1" dirty="0" smtClean="0">
                <a:solidFill>
                  <a:srgbClr val="FF0000"/>
                </a:solidFill>
              </a:rPr>
              <a:t>STAV DEFINITÍVNEHO VYLÚČENIA SEBA ZO SPOLOČENSTVA S BOHOM </a:t>
            </a:r>
            <a:r>
              <a:rPr lang="sk-SK" sz="2600" b="1" i="1" dirty="0" smtClean="0"/>
              <a:t>A S BLAŽENÝMI SA OZNAČUJE SLOVOM „PEKLO</a:t>
            </a:r>
            <a:r>
              <a:rPr lang="sk-SK" sz="2600" i="1" dirty="0" smtClean="0"/>
              <a:t>“. </a:t>
            </a:r>
          </a:p>
          <a:p>
            <a:pPr>
              <a:spcBef>
                <a:spcPts val="600"/>
              </a:spcBef>
            </a:pPr>
            <a:r>
              <a:rPr lang="sk-SK" sz="2600" i="1" dirty="0" smtClean="0"/>
              <a:t>(KKC 1033)</a:t>
            </a:r>
          </a:p>
          <a:p>
            <a:pPr>
              <a:spcBef>
                <a:spcPts val="600"/>
              </a:spcBef>
            </a:pPr>
            <a:r>
              <a:rPr lang="sk-SK" sz="2600" b="1" i="1" dirty="0" smtClean="0"/>
              <a:t>HLAVNÝ </a:t>
            </a:r>
            <a:r>
              <a:rPr lang="sk-SK" sz="2600" b="1" i="1" dirty="0" smtClean="0">
                <a:solidFill>
                  <a:srgbClr val="FF0000"/>
                </a:solidFill>
              </a:rPr>
              <a:t>TREST PEKLA SPOČÍVA VO VEČNEJ ODLÚČENOSTI OD BOHA</a:t>
            </a:r>
            <a:r>
              <a:rPr lang="sk-SK" sz="2600" b="1" i="1" dirty="0" smtClean="0"/>
              <a:t>, LEBO JEDINE V ŇOM MÔŽE MAŤ ČLOVEK ŽIVOT A BLAŽENOSŤ, PRE KTORÉ BOL STVORENÝ A PO KTORÝCH TÚŽI</a:t>
            </a:r>
            <a:r>
              <a:rPr lang="sk-SK" sz="2600" i="1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sk-SK" sz="2600" i="1" dirty="0" smtClean="0"/>
              <a:t>(KKC 1035)</a:t>
            </a:r>
            <a:endParaRPr lang="sk-SK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Ako to vidia Katolíci…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500034" y="1142984"/>
            <a:ext cx="607223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sk-SK" sz="2800" b="1" dirty="0" smtClean="0"/>
              <a:t> Peklo </a:t>
            </a:r>
            <a:r>
              <a:rPr lang="sk-SK" sz="2800" b="1" dirty="0" smtClean="0"/>
              <a:t>je </a:t>
            </a:r>
            <a:r>
              <a:rPr lang="sk-SK" sz="2800" b="1" dirty="0" smtClean="0">
                <a:solidFill>
                  <a:srgbClr val="FF0000"/>
                </a:solidFill>
              </a:rPr>
              <a:t>STAV</a:t>
            </a:r>
            <a:r>
              <a:rPr lang="sk-SK" sz="2800" b="1" dirty="0" smtClean="0"/>
              <a:t>, nie je to nejaké </a:t>
            </a:r>
            <a:r>
              <a:rPr lang="sk-SK" sz="2800" b="1" dirty="0" smtClean="0"/>
              <a:t>miesto.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sk-SK" sz="2800" b="1" dirty="0" smtClean="0"/>
              <a:t> Peklo znamená </a:t>
            </a:r>
            <a:r>
              <a:rPr lang="sk-SK" sz="2800" b="1" dirty="0" smtClean="0">
                <a:solidFill>
                  <a:srgbClr val="FF0000"/>
                </a:solidFill>
              </a:rPr>
              <a:t>nezbožštiť sa a nežiť s Bohom</a:t>
            </a:r>
            <a:r>
              <a:rPr lang="sk-SK" sz="2800" dirty="0" smtClean="0"/>
              <a:t>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sk-SK" sz="2800" dirty="0" smtClean="0"/>
              <a:t> </a:t>
            </a:r>
            <a:r>
              <a:rPr lang="sk-SK" sz="2800" b="1" dirty="0" smtClean="0"/>
              <a:t>A nazýva sa to PEKLOM</a:t>
            </a:r>
            <a:r>
              <a:rPr lang="sk-SK" sz="2800" dirty="0" smtClean="0"/>
              <a:t> (čiže miestom utrpenia) </a:t>
            </a:r>
            <a:r>
              <a:rPr lang="sk-SK" sz="2800" b="1" dirty="0" smtClean="0"/>
              <a:t>preto</a:t>
            </a:r>
            <a:r>
              <a:rPr lang="sk-SK" sz="2800" dirty="0" smtClean="0"/>
              <a:t>, že v samej podstate človeka je túžby byť ako Boh a žiť dokonalý vzťah jednoty a lásky, možný iba v Bohu. Ak by teda človek získal všetko na svete, ale toto jedno by nedosiahol, výsledkom by bol stále </a:t>
            </a:r>
            <a:r>
              <a:rPr lang="sk-SK" sz="2800" b="1" dirty="0" smtClean="0">
                <a:solidFill>
                  <a:srgbClr val="FF0000"/>
                </a:solidFill>
              </a:rPr>
              <a:t>stav večnej, </a:t>
            </a:r>
            <a:r>
              <a:rPr lang="sk-SK" sz="2800" b="1" dirty="0" smtClean="0"/>
              <a:t>nenaplnenej a bez Boha nenaplniteľnej </a:t>
            </a:r>
            <a:r>
              <a:rPr lang="sk-SK" sz="2800" b="1" dirty="0" smtClean="0">
                <a:solidFill>
                  <a:srgbClr val="FF0000"/>
                </a:solidFill>
              </a:rPr>
              <a:t>nespokojnosti</a:t>
            </a:r>
            <a:r>
              <a:rPr lang="sk-SK" sz="2800" b="1" dirty="0" smtClean="0"/>
              <a:t>.</a:t>
            </a:r>
            <a:endParaRPr lang="sk-SK" sz="2800" dirty="0"/>
          </a:p>
        </p:txBody>
      </p:sp>
      <p:pic>
        <p:nvPicPr>
          <p:cNvPr id="12" name="Obrázok 11" descr="Zombie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72198" y="2772402"/>
            <a:ext cx="3071802" cy="4085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Život v Pekle, to je…: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500034" y="1142984"/>
            <a:ext cx="60722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3050">
              <a:buFont typeface="Arial" pitchFamily="34" charset="0"/>
              <a:buChar char="•"/>
            </a:pPr>
            <a:r>
              <a:rPr lang="sk-SK" sz="2800" b="1" dirty="0" smtClean="0"/>
              <a:t>NUDA</a:t>
            </a:r>
            <a:r>
              <a:rPr lang="sk-SK" sz="2800" dirty="0" smtClean="0"/>
              <a:t> – nič ma nedokáže naplniť a urobiť trvalo šťastným</a:t>
            </a:r>
          </a:p>
          <a:p>
            <a:pPr lvl="0" indent="273050">
              <a:buFont typeface="Arial" pitchFamily="34" charset="0"/>
              <a:buChar char="•"/>
            </a:pPr>
            <a:r>
              <a:rPr lang="sk-SK" sz="2800" b="1" dirty="0" smtClean="0"/>
              <a:t>ZÚFALSTVO</a:t>
            </a:r>
            <a:r>
              <a:rPr lang="sk-SK" sz="2800" dirty="0" smtClean="0"/>
              <a:t> nad tým, že ma nikdy nič nenaplní</a:t>
            </a:r>
          </a:p>
          <a:p>
            <a:pPr lvl="0" indent="273050">
              <a:buFont typeface="Arial" pitchFamily="34" charset="0"/>
              <a:buChar char="•"/>
            </a:pPr>
            <a:r>
              <a:rPr lang="sk-SK" sz="2800" b="1" dirty="0" smtClean="0"/>
              <a:t>NENÁVISŤ</a:t>
            </a:r>
            <a:r>
              <a:rPr lang="sk-SK" sz="2800" dirty="0" smtClean="0"/>
              <a:t> k Bohu a ku všetkým zbožšteným, ktorých viním zo svojho stavu a ktorým závidím a preklínam ich šťastie…</a:t>
            </a:r>
          </a:p>
          <a:p>
            <a:pPr lvl="0" indent="273050">
              <a:buFont typeface="Arial" pitchFamily="34" charset="0"/>
              <a:buChar char="•"/>
            </a:pPr>
            <a:r>
              <a:rPr lang="sk-SK" sz="2800" b="1" dirty="0" smtClean="0"/>
              <a:t>OSAMELOSŤ</a:t>
            </a:r>
            <a:r>
              <a:rPr lang="sk-SK" sz="2800" dirty="0" smtClean="0"/>
              <a:t>, pretože nenávisť nevytvára vzťahy, ani spoločenstvo…</a:t>
            </a:r>
          </a:p>
          <a:p>
            <a:pPr lvl="0" indent="273050">
              <a:buFont typeface="Arial" pitchFamily="34" charset="0"/>
              <a:buChar char="•"/>
            </a:pPr>
            <a:r>
              <a:rPr lang="sk-SK" sz="2800" b="1" dirty="0" smtClean="0"/>
              <a:t>A TO VŠETKO DEFINITÍVNE A </a:t>
            </a:r>
            <a:r>
              <a:rPr lang="sk-SK" sz="2800" b="1" dirty="0" smtClean="0"/>
              <a:t>NAVŽDY</a:t>
            </a:r>
            <a:r>
              <a:rPr lang="sk-SK" sz="2800" dirty="0" smtClean="0"/>
              <a:t>, lebo sme sa tak my sami rozhodli…</a:t>
            </a:r>
            <a:endParaRPr lang="sk-SK" sz="2800" dirty="0"/>
          </a:p>
        </p:txBody>
      </p:sp>
      <p:pic>
        <p:nvPicPr>
          <p:cNvPr id="12" name="Obrázok 11" descr="Zombie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72198" y="2772402"/>
            <a:ext cx="3071802" cy="4085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Je Peklo </a:t>
            </a:r>
            <a:r>
              <a:rPr lang="sk-SK" sz="4800" b="1" dirty="0" smtClean="0">
                <a:solidFill>
                  <a:srgbClr val="FF0000"/>
                </a:solidFill>
              </a:rPr>
              <a:t>NUTNÉ</a:t>
            </a:r>
            <a:r>
              <a:rPr lang="sk-SK" sz="4800" b="1" dirty="0" smtClean="0">
                <a:solidFill>
                  <a:srgbClr val="663300"/>
                </a:solidFill>
              </a:rPr>
              <a:t>?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11" name="Obrázok 10" descr="MuzUkazujuciPrstom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72265" y="3488139"/>
            <a:ext cx="2571736" cy="3369861"/>
          </a:xfrm>
          <a:prstGeom prst="rect">
            <a:avLst/>
          </a:prstGeom>
        </p:spPr>
      </p:pic>
      <p:sp>
        <p:nvSpPr>
          <p:cNvPr id="12" name="Obdĺžnik 11"/>
          <p:cNvSpPr/>
          <p:nvPr/>
        </p:nvSpPr>
        <p:spPr>
          <a:xfrm>
            <a:off x="571472" y="1285860"/>
            <a:ext cx="585791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sk-SK" sz="4400" b="1" dirty="0" smtClean="0"/>
              <a:t>- Nemohol by Boh Peklu nejako </a:t>
            </a:r>
            <a:r>
              <a:rPr lang="sk-SK" sz="4400" b="1" dirty="0" smtClean="0">
                <a:solidFill>
                  <a:srgbClr val="FF0000"/>
                </a:solidFill>
              </a:rPr>
              <a:t>zabrániť</a:t>
            </a:r>
            <a:r>
              <a:rPr lang="sk-SK" sz="4400" b="1" dirty="0" smtClean="0"/>
              <a:t>?</a:t>
            </a:r>
          </a:p>
          <a:p>
            <a:pPr>
              <a:spcBef>
                <a:spcPts val="1200"/>
              </a:spcBef>
            </a:pPr>
            <a:r>
              <a:rPr lang="sk-SK" sz="4400" b="1" dirty="0" smtClean="0"/>
              <a:t>- Naozaj </a:t>
            </a:r>
            <a:r>
              <a:rPr lang="sk-SK" sz="4400" b="1" dirty="0" smtClean="0">
                <a:solidFill>
                  <a:srgbClr val="FF0000"/>
                </a:solidFill>
              </a:rPr>
              <a:t>musí</a:t>
            </a:r>
            <a:r>
              <a:rPr lang="sk-SK" sz="4400" b="1" dirty="0" smtClean="0"/>
              <a:t> niečo tak strašné, ako Peklo existovať?</a:t>
            </a:r>
          </a:p>
          <a:p>
            <a:pPr>
              <a:spcBef>
                <a:spcPts val="1200"/>
              </a:spcBef>
            </a:pPr>
            <a:r>
              <a:rPr lang="sk-SK" sz="4400" b="1" dirty="0" smtClean="0"/>
              <a:t>- Môže vôbec dobrý Boh niečo také </a:t>
            </a:r>
            <a:r>
              <a:rPr lang="sk-SK" sz="4400" b="1" dirty="0" smtClean="0">
                <a:solidFill>
                  <a:srgbClr val="FF0000"/>
                </a:solidFill>
              </a:rPr>
              <a:t>dopustiť</a:t>
            </a:r>
            <a:r>
              <a:rPr lang="sk-SK" sz="4400" b="1" dirty="0" smtClean="0"/>
              <a:t>?</a:t>
            </a:r>
            <a:endParaRPr lang="sk-SK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Je Peklo </a:t>
            </a:r>
            <a:r>
              <a:rPr lang="sk-SK" sz="4800" b="1" dirty="0" smtClean="0">
                <a:solidFill>
                  <a:srgbClr val="FF0000"/>
                </a:solidFill>
              </a:rPr>
              <a:t>NUTNÉ</a:t>
            </a:r>
            <a:r>
              <a:rPr lang="sk-SK" sz="4800" b="1" dirty="0" smtClean="0">
                <a:solidFill>
                  <a:srgbClr val="663300"/>
                </a:solidFill>
              </a:rPr>
              <a:t>!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285720" y="1142984"/>
            <a:ext cx="6572296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sk-SK" sz="2800" b="1" dirty="0" smtClean="0">
                <a:solidFill>
                  <a:srgbClr val="FF0000"/>
                </a:solidFill>
              </a:rPr>
              <a:t>Umožňuje totiž človekovi </a:t>
            </a:r>
            <a:r>
              <a:rPr lang="sk-SK" sz="2800" b="1" dirty="0" smtClean="0"/>
              <a:t>odmietnuť Boha a žiť bez Neho – a </a:t>
            </a:r>
            <a:r>
              <a:rPr lang="sk-SK" sz="2800" b="1" dirty="0" smtClean="0"/>
              <a:t>tým </a:t>
            </a:r>
            <a:r>
              <a:rPr lang="sk-SK" sz="2800" b="1" dirty="0" smtClean="0">
                <a:solidFill>
                  <a:srgbClr val="FF0000"/>
                </a:solidFill>
              </a:rPr>
              <a:t>BYŤ SLOBODNÝ</a:t>
            </a:r>
            <a:r>
              <a:rPr lang="sk-SK" sz="2800" dirty="0" smtClean="0"/>
              <a:t>!</a:t>
            </a:r>
            <a:endParaRPr lang="sk-SK" sz="2800" dirty="0" smtClean="0"/>
          </a:p>
          <a:p>
            <a:pPr lvl="0">
              <a:spcBef>
                <a:spcPts val="600"/>
              </a:spcBef>
            </a:pPr>
            <a:r>
              <a:rPr lang="sk-SK" sz="2800" b="1" dirty="0" smtClean="0"/>
              <a:t>Bez PEKLA by nejestvovala sloboda človeka</a:t>
            </a:r>
            <a:r>
              <a:rPr lang="sk-SK" sz="2800" dirty="0" smtClean="0"/>
              <a:t> – </a:t>
            </a:r>
            <a:r>
              <a:rPr lang="sk-SK" sz="2800" b="1" dirty="0" smtClean="0"/>
              <a:t>a </a:t>
            </a:r>
            <a:r>
              <a:rPr lang="sk-SK" sz="2800" b="1" dirty="0" smtClean="0">
                <a:solidFill>
                  <a:srgbClr val="FF0000"/>
                </a:solidFill>
              </a:rPr>
              <a:t>bez nej ani šanca na zbožštenie</a:t>
            </a:r>
            <a:r>
              <a:rPr lang="sk-SK" sz="2800" dirty="0" smtClean="0"/>
              <a:t>: </a:t>
            </a:r>
          </a:p>
          <a:p>
            <a:pPr lvl="1">
              <a:spcBef>
                <a:spcPts val="600"/>
              </a:spcBef>
            </a:pPr>
            <a:r>
              <a:rPr lang="sk-SK" sz="2800" dirty="0" smtClean="0"/>
              <a:t> </a:t>
            </a:r>
            <a:r>
              <a:rPr lang="sk-SK" sz="2800" b="1" dirty="0" smtClean="0"/>
              <a:t>BOH je slobodný</a:t>
            </a:r>
            <a:r>
              <a:rPr lang="sk-SK" sz="2800" dirty="0" smtClean="0"/>
              <a:t> – byť ako Boh znamená byť rovnako zvrchovaný a slobodný, ako je Boh!</a:t>
            </a:r>
          </a:p>
          <a:p>
            <a:pPr lvl="1">
              <a:spcBef>
                <a:spcPts val="600"/>
              </a:spcBef>
            </a:pPr>
            <a:r>
              <a:rPr lang="sk-SK" sz="2800" dirty="0" smtClean="0"/>
              <a:t> </a:t>
            </a:r>
            <a:r>
              <a:rPr lang="sk-SK" sz="2800" b="1" dirty="0" smtClean="0"/>
              <a:t>VZŤAH s Bohom vyžaduje LÁSKU</a:t>
            </a:r>
            <a:r>
              <a:rPr lang="sk-SK" sz="2800" dirty="0" smtClean="0"/>
              <a:t> – a tá je zo svojej samej podstaty </a:t>
            </a:r>
            <a:r>
              <a:rPr lang="sk-SK" sz="2800" b="1" dirty="0" smtClean="0"/>
              <a:t>slobodným</a:t>
            </a:r>
            <a:r>
              <a:rPr lang="sk-SK" sz="2800" dirty="0" smtClean="0"/>
              <a:t> </a:t>
            </a:r>
            <a:r>
              <a:rPr lang="sk-SK" sz="2800" b="1" dirty="0" smtClean="0"/>
              <a:t>darovaním</a:t>
            </a:r>
            <a:r>
              <a:rPr lang="sk-SK" sz="2800" dirty="0" smtClean="0"/>
              <a:t> </a:t>
            </a:r>
            <a:r>
              <a:rPr lang="sk-SK" sz="2800" b="1" dirty="0" smtClean="0"/>
              <a:t>sa</a:t>
            </a:r>
            <a:r>
              <a:rPr lang="sk-SK" sz="2800" dirty="0" smtClean="0"/>
              <a:t> milovanému. Bez slobody by možnosť milovať nejestvovala</a:t>
            </a:r>
            <a:r>
              <a:rPr lang="sk-SK" sz="2800" dirty="0" smtClean="0"/>
              <a:t>…</a:t>
            </a:r>
            <a:endParaRPr lang="sk-SK" sz="2800" dirty="0" smtClean="0"/>
          </a:p>
        </p:txBody>
      </p:sp>
      <p:pic>
        <p:nvPicPr>
          <p:cNvPr id="13" name="Obrázok 12" descr="ModliaceDievca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572264" y="2217650"/>
            <a:ext cx="2571736" cy="464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rgbClr val="663300"/>
          </a:solidFill>
        </a:ln>
      </a:spPr>
      <a:bodyPr wrap="square" rtlCol="0" anchor="ctr">
        <a:noAutofit/>
      </a:bodyPr>
      <a:lstStyle>
        <a:defPPr algn="ctr">
          <a:spcBef>
            <a:spcPts val="1200"/>
          </a:spcBef>
          <a:buFont typeface="Arial" pitchFamily="34" charset="0"/>
          <a:buChar char="•"/>
          <a:defRPr sz="3200" b="1" dirty="0" smtClean="0"/>
        </a:defPPr>
      </a:lstStyle>
    </a:spDef>
    <a:txDef>
      <a:spPr>
        <a:noFill/>
      </a:spPr>
      <a:bodyPr wrap="none" rtlCol="0">
        <a:spAutoFit/>
      </a:bodyPr>
      <a:lstStyle>
        <a:defPPr>
          <a:spcBef>
            <a:spcPts val="1200"/>
          </a:spcBef>
          <a:defRPr sz="24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808</Words>
  <Application>Microsoft Office PowerPoint</Application>
  <PresentationFormat>Prezentácia na obrazovke (4:3)</PresentationFormat>
  <Paragraphs>99</Paragraphs>
  <Slides>19</Slides>
  <Notes>19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</vt:vector>
  </TitlesOfParts>
  <Company>Laputa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Sheeta</dc:creator>
  <cp:lastModifiedBy>Sheeta</cp:lastModifiedBy>
  <cp:revision>140</cp:revision>
  <dcterms:created xsi:type="dcterms:W3CDTF">2011-12-15T09:53:40Z</dcterms:created>
  <dcterms:modified xsi:type="dcterms:W3CDTF">2012-01-28T07:24:44Z</dcterms:modified>
</cp:coreProperties>
</file>