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2" r:id="rId2"/>
    <p:sldId id="276" r:id="rId3"/>
    <p:sldId id="297" r:id="rId4"/>
    <p:sldId id="277" r:id="rId5"/>
    <p:sldId id="289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90" r:id="rId18"/>
    <p:sldId id="291" r:id="rId19"/>
    <p:sldId id="292" r:id="rId20"/>
    <p:sldId id="315" r:id="rId21"/>
    <p:sldId id="293" r:id="rId22"/>
    <p:sldId id="294" r:id="rId23"/>
    <p:sldId id="295" r:id="rId24"/>
    <p:sldId id="314" r:id="rId25"/>
    <p:sldId id="298" r:id="rId26"/>
    <p:sldId id="299" r:id="rId27"/>
    <p:sldId id="300" r:id="rId28"/>
    <p:sldId id="301" r:id="rId29"/>
    <p:sldId id="302" r:id="rId30"/>
    <p:sldId id="303" r:id="rId31"/>
    <p:sldId id="305" r:id="rId32"/>
    <p:sldId id="304" r:id="rId33"/>
    <p:sldId id="306" r:id="rId34"/>
    <p:sldId id="307" r:id="rId35"/>
    <p:sldId id="308" r:id="rId36"/>
    <p:sldId id="309" r:id="rId37"/>
    <p:sldId id="310" r:id="rId38"/>
    <p:sldId id="311" r:id="rId39"/>
    <p:sldId id="312" r:id="rId40"/>
    <p:sldId id="313" r:id="rId4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EEFB8"/>
    <a:srgbClr val="FFFFCC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73F53-7F15-4327-BDCC-2C0605B639A5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DD1CA-5C57-4507-BA2D-91AF3B541B7F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</a:t>
            </a:fld>
            <a:endParaRPr lang="sk-SK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10</a:t>
            </a:fld>
            <a:endParaRPr lang="sk-SK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11</a:t>
            </a:fld>
            <a:endParaRPr lang="sk-SK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12</a:t>
            </a:fld>
            <a:endParaRPr lang="sk-SK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13</a:t>
            </a:fld>
            <a:endParaRPr lang="sk-SK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14</a:t>
            </a:fld>
            <a:endParaRPr lang="sk-SK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15</a:t>
            </a:fld>
            <a:endParaRPr lang="sk-SK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16</a:t>
            </a:fld>
            <a:endParaRPr lang="sk-SK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17</a:t>
            </a:fld>
            <a:endParaRPr lang="sk-SK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18</a:t>
            </a:fld>
            <a:endParaRPr lang="sk-SK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19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</a:t>
            </a:fld>
            <a:endParaRPr lang="sk-SK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20</a:t>
            </a:fld>
            <a:endParaRPr lang="sk-SK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21</a:t>
            </a:fld>
            <a:endParaRPr lang="sk-SK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22</a:t>
            </a:fld>
            <a:endParaRPr lang="sk-SK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23</a:t>
            </a:fld>
            <a:endParaRPr lang="sk-SK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24</a:t>
            </a:fld>
            <a:endParaRPr lang="sk-SK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25</a:t>
            </a:fld>
            <a:endParaRPr lang="sk-SK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26</a:t>
            </a:fld>
            <a:endParaRPr lang="sk-SK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27</a:t>
            </a:fld>
            <a:endParaRPr lang="sk-SK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28</a:t>
            </a:fld>
            <a:endParaRPr lang="sk-SK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29</a:t>
            </a:fld>
            <a:endParaRPr lang="sk-SK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30</a:t>
            </a:fld>
            <a:endParaRPr lang="sk-SK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31</a:t>
            </a:fld>
            <a:endParaRPr lang="sk-SK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32</a:t>
            </a:fld>
            <a:endParaRPr lang="sk-SK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33</a:t>
            </a:fld>
            <a:endParaRPr lang="sk-SK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34</a:t>
            </a:fld>
            <a:endParaRPr lang="sk-SK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35</a:t>
            </a:fld>
            <a:endParaRPr lang="sk-SK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36</a:t>
            </a:fld>
            <a:endParaRPr lang="sk-SK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37</a:t>
            </a:fld>
            <a:endParaRPr lang="sk-SK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38</a:t>
            </a:fld>
            <a:endParaRPr lang="sk-SK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39</a:t>
            </a:fld>
            <a:endParaRPr lang="sk-SK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4</a:t>
            </a:fld>
            <a:endParaRPr lang="sk-SK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40</a:t>
            </a:fld>
            <a:endParaRPr lang="sk-SK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5</a:t>
            </a:fld>
            <a:endParaRPr lang="sk-S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6</a:t>
            </a:fld>
            <a:endParaRPr lang="sk-SK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7</a:t>
            </a:fld>
            <a:endParaRPr lang="sk-SK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8</a:t>
            </a:fld>
            <a:endParaRPr lang="sk-SK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DD1CA-5C57-4507-BA2D-91AF3B541B7F}" type="slidenum">
              <a:rPr lang="sk-SK" smtClean="0"/>
              <a:pPr/>
              <a:t>9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C7906-D821-4C96-88BE-07AC926DE057}" type="datetimeFigureOut">
              <a:rPr lang="sk-SK" smtClean="0"/>
              <a:pPr/>
              <a:t>2. 2. 2012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4DB7F-C7F9-4001-A088-81FD2259F0D7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0" y="5715016"/>
            <a:ext cx="9144000" cy="1142984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571472" y="2728737"/>
            <a:ext cx="66437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7200" b="1" dirty="0" smtClean="0"/>
              <a:t>HRIECH</a:t>
            </a:r>
            <a:endParaRPr lang="sk-SK" sz="3600" b="1" dirty="0"/>
          </a:p>
        </p:txBody>
      </p:sp>
      <p:pic>
        <p:nvPicPr>
          <p:cNvPr id="12" name="Obrázok 11" descr="s3-kid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96148" y="2285992"/>
            <a:ext cx="1986901" cy="45720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Obdĺžnik 12"/>
          <p:cNvSpPr/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7" name="BlokTextu 6"/>
          <p:cNvSpPr txBox="1"/>
          <p:nvPr/>
        </p:nvSpPr>
        <p:spPr>
          <a:xfrm>
            <a:off x="285720" y="285728"/>
            <a:ext cx="283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600" b="1" dirty="0" smtClean="0">
                <a:solidFill>
                  <a:srgbClr val="663300"/>
                </a:solidFill>
              </a:rPr>
              <a:t>Dnešná téma: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PRÍKLAD</a:t>
            </a:r>
            <a:r>
              <a:rPr lang="sk-SK" sz="4800" b="1" dirty="0" smtClean="0">
                <a:solidFill>
                  <a:srgbClr val="663300"/>
                </a:solidFill>
              </a:rPr>
              <a:t> na lepšie pochopenie: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0" name="Obrázok 9" descr="psd001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58082" y="1000108"/>
            <a:ext cx="1098737" cy="1098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BlokTextu 12"/>
          <p:cNvSpPr txBox="1"/>
          <p:nvPr/>
        </p:nvSpPr>
        <p:spPr>
          <a:xfrm>
            <a:off x="285720" y="1000108"/>
            <a:ext cx="6643734" cy="584775"/>
          </a:xfrm>
          <a:prstGeom prst="rect">
            <a:avLst/>
          </a:prstGeom>
          <a:solidFill>
            <a:srgbClr val="66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chemeClr val="bg1"/>
                </a:solidFill>
              </a:rPr>
              <a:t>AK TO SPLNÍM – AKÁ BUDE ODMENA?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285720" y="1714488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sp>
        <p:nvSpPr>
          <p:cNvPr id="15" name="BlokTextu 14"/>
          <p:cNvSpPr txBox="1"/>
          <p:nvPr/>
        </p:nvSpPr>
        <p:spPr>
          <a:xfrm>
            <a:off x="285720" y="3354779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sp>
        <p:nvSpPr>
          <p:cNvPr id="16" name="BlokTextu 15"/>
          <p:cNvSpPr txBox="1"/>
          <p:nvPr/>
        </p:nvSpPr>
        <p:spPr>
          <a:xfrm>
            <a:off x="285720" y="4995069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pic>
        <p:nvPicPr>
          <p:cNvPr id="18" name="Obrázok 17" descr="Lekark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1128" y="1785926"/>
            <a:ext cx="954724" cy="1474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Obrázok 18" descr="Chlapec svalnaty trup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294511" y="3429000"/>
            <a:ext cx="854077" cy="1482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Obrázok 19" descr="Bratislava er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57" y="5214950"/>
            <a:ext cx="962533" cy="1143008"/>
          </a:xfrm>
          <a:prstGeom prst="rect">
            <a:avLst/>
          </a:prstGeom>
        </p:spPr>
      </p:pic>
      <p:sp>
        <p:nvSpPr>
          <p:cNvPr id="21" name="BlokTextu 20"/>
          <p:cNvSpPr txBox="1"/>
          <p:nvPr/>
        </p:nvSpPr>
        <p:spPr>
          <a:xfrm>
            <a:off x="1285852" y="1928802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sa stať lekárom</a:t>
            </a:r>
          </a:p>
        </p:txBody>
      </p:sp>
      <p:sp>
        <p:nvSpPr>
          <p:cNvPr id="22" name="BlokTextu 21"/>
          <p:cNvSpPr txBox="1"/>
          <p:nvPr/>
        </p:nvSpPr>
        <p:spPr>
          <a:xfrm>
            <a:off x="1285852" y="3357562"/>
            <a:ext cx="1571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mať </a:t>
            </a:r>
            <a:r>
              <a:rPr lang="sk-SK" sz="2400" b="1" dirty="0" err="1" smtClean="0"/>
              <a:t>vymakanú</a:t>
            </a:r>
            <a:r>
              <a:rPr lang="sk-SK" sz="2400" b="1" dirty="0" smtClean="0"/>
              <a:t> postavu</a:t>
            </a:r>
          </a:p>
        </p:txBody>
      </p:sp>
      <p:sp>
        <p:nvSpPr>
          <p:cNvPr id="23" name="BlokTextu 22"/>
          <p:cNvSpPr txBox="1"/>
          <p:nvPr/>
        </p:nvSpPr>
        <p:spPr>
          <a:xfrm>
            <a:off x="1285852" y="5157629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sa dostať do Bratislavy</a:t>
            </a:r>
          </a:p>
        </p:txBody>
      </p:sp>
      <p:sp>
        <p:nvSpPr>
          <p:cNvPr id="28" name="BlokTextu 27"/>
          <p:cNvSpPr txBox="1"/>
          <p:nvPr/>
        </p:nvSpPr>
        <p:spPr>
          <a:xfrm>
            <a:off x="3143240" y="1857364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Stanem sa lekárom.</a:t>
            </a:r>
          </a:p>
        </p:txBody>
      </p:sp>
      <p:sp>
        <p:nvSpPr>
          <p:cNvPr id="29" name="BlokTextu 28"/>
          <p:cNvSpPr txBox="1"/>
          <p:nvPr/>
        </p:nvSpPr>
        <p:spPr>
          <a:xfrm>
            <a:off x="3143240" y="350043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Budem mať postavu, o akej som sníval.</a:t>
            </a:r>
          </a:p>
        </p:txBody>
      </p:sp>
      <p:sp>
        <p:nvSpPr>
          <p:cNvPr id="30" name="BlokTextu 29"/>
          <p:cNvSpPr txBox="1"/>
          <p:nvPr/>
        </p:nvSpPr>
        <p:spPr>
          <a:xfrm>
            <a:off x="3143240" y="5143512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Budem v Bratislave.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PRÍKLAD</a:t>
            </a:r>
            <a:r>
              <a:rPr lang="sk-SK" sz="4800" b="1" dirty="0" smtClean="0">
                <a:solidFill>
                  <a:srgbClr val="663300"/>
                </a:solidFill>
              </a:rPr>
              <a:t> na lepšie pochopenie: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0" name="Obrázok 9" descr="psd001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58082" y="1000108"/>
            <a:ext cx="1098737" cy="1098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BlokTextu 12"/>
          <p:cNvSpPr txBox="1"/>
          <p:nvPr/>
        </p:nvSpPr>
        <p:spPr>
          <a:xfrm>
            <a:off x="285720" y="1000108"/>
            <a:ext cx="6643734" cy="584775"/>
          </a:xfrm>
          <a:prstGeom prst="rect">
            <a:avLst/>
          </a:prstGeom>
          <a:solidFill>
            <a:srgbClr val="66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chemeClr val="bg1"/>
                </a:solidFill>
              </a:rPr>
              <a:t>AK TO SPLNÍM – AKÁ BUDE ODMENA?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285720" y="1714488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sp>
        <p:nvSpPr>
          <p:cNvPr id="15" name="BlokTextu 14"/>
          <p:cNvSpPr txBox="1"/>
          <p:nvPr/>
        </p:nvSpPr>
        <p:spPr>
          <a:xfrm>
            <a:off x="285720" y="3354779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sp>
        <p:nvSpPr>
          <p:cNvPr id="16" name="BlokTextu 15"/>
          <p:cNvSpPr txBox="1"/>
          <p:nvPr/>
        </p:nvSpPr>
        <p:spPr>
          <a:xfrm>
            <a:off x="285720" y="4995069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pic>
        <p:nvPicPr>
          <p:cNvPr id="18" name="Obrázok 17" descr="Lekark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1128" y="1785926"/>
            <a:ext cx="954724" cy="1474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Obrázok 18" descr="Chlapec svalnaty trup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294511" y="3429000"/>
            <a:ext cx="854077" cy="1482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Obrázok 19" descr="Bratislava er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57" y="5214950"/>
            <a:ext cx="962533" cy="1143008"/>
          </a:xfrm>
          <a:prstGeom prst="rect">
            <a:avLst/>
          </a:prstGeom>
        </p:spPr>
      </p:pic>
      <p:sp>
        <p:nvSpPr>
          <p:cNvPr id="21" name="BlokTextu 20"/>
          <p:cNvSpPr txBox="1"/>
          <p:nvPr/>
        </p:nvSpPr>
        <p:spPr>
          <a:xfrm>
            <a:off x="1285852" y="1928802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sa stať lekárom</a:t>
            </a:r>
          </a:p>
        </p:txBody>
      </p:sp>
      <p:sp>
        <p:nvSpPr>
          <p:cNvPr id="22" name="BlokTextu 21"/>
          <p:cNvSpPr txBox="1"/>
          <p:nvPr/>
        </p:nvSpPr>
        <p:spPr>
          <a:xfrm>
            <a:off x="1285852" y="3357562"/>
            <a:ext cx="1571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mať </a:t>
            </a:r>
            <a:r>
              <a:rPr lang="sk-SK" sz="2400" b="1" dirty="0" err="1" smtClean="0"/>
              <a:t>vymakanú</a:t>
            </a:r>
            <a:r>
              <a:rPr lang="sk-SK" sz="2400" b="1" dirty="0" smtClean="0"/>
              <a:t> postavu</a:t>
            </a:r>
          </a:p>
        </p:txBody>
      </p:sp>
      <p:sp>
        <p:nvSpPr>
          <p:cNvPr id="23" name="BlokTextu 22"/>
          <p:cNvSpPr txBox="1"/>
          <p:nvPr/>
        </p:nvSpPr>
        <p:spPr>
          <a:xfrm>
            <a:off x="1285852" y="5157629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sa dostať do Bratislavy</a:t>
            </a:r>
          </a:p>
        </p:txBody>
      </p:sp>
      <p:sp>
        <p:nvSpPr>
          <p:cNvPr id="28" name="BlokTextu 27"/>
          <p:cNvSpPr txBox="1"/>
          <p:nvPr/>
        </p:nvSpPr>
        <p:spPr>
          <a:xfrm>
            <a:off x="3143240" y="1857364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Stanem sa lekárom.</a:t>
            </a:r>
          </a:p>
        </p:txBody>
      </p:sp>
      <p:sp>
        <p:nvSpPr>
          <p:cNvPr id="29" name="BlokTextu 28"/>
          <p:cNvSpPr txBox="1"/>
          <p:nvPr/>
        </p:nvSpPr>
        <p:spPr>
          <a:xfrm>
            <a:off x="3143240" y="350043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Budem mať postavu, o akej som sníval.</a:t>
            </a:r>
          </a:p>
        </p:txBody>
      </p:sp>
      <p:sp>
        <p:nvSpPr>
          <p:cNvPr id="30" name="BlokTextu 29"/>
          <p:cNvSpPr txBox="1"/>
          <p:nvPr/>
        </p:nvSpPr>
        <p:spPr>
          <a:xfrm>
            <a:off x="3143240" y="5143512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Budem v Bratislave.</a:t>
            </a:r>
          </a:p>
        </p:txBody>
      </p:sp>
      <p:grpSp>
        <p:nvGrpSpPr>
          <p:cNvPr id="24" name="Skupina 23"/>
          <p:cNvGrpSpPr/>
          <p:nvPr/>
        </p:nvGrpSpPr>
        <p:grpSpPr>
          <a:xfrm>
            <a:off x="1785918" y="2143116"/>
            <a:ext cx="4357718" cy="3257284"/>
            <a:chOff x="1000100" y="928670"/>
            <a:chExt cx="7072362" cy="5286412"/>
          </a:xfrm>
        </p:grpSpPr>
        <p:sp useBgFill="1">
          <p:nvSpPr>
            <p:cNvPr id="25" name="Zaoblený obdĺžnik 24"/>
            <p:cNvSpPr/>
            <p:nvPr/>
          </p:nvSpPr>
          <p:spPr>
            <a:xfrm>
              <a:off x="1000100" y="928670"/>
              <a:ext cx="7072362" cy="5286412"/>
            </a:xfrm>
            <a:prstGeom prst="roundRect">
              <a:avLst>
                <a:gd name="adj" fmla="val 5129"/>
              </a:avLst>
            </a:prstGeom>
            <a:ln w="28575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  <p:sp>
          <p:nvSpPr>
            <p:cNvPr id="26" name="Zaoblený obdĺžnik 25"/>
            <p:cNvSpPr/>
            <p:nvPr/>
          </p:nvSpPr>
          <p:spPr>
            <a:xfrm>
              <a:off x="1071538" y="1000108"/>
              <a:ext cx="6929486" cy="5143536"/>
            </a:xfrm>
            <a:prstGeom prst="roundRect">
              <a:avLst>
                <a:gd name="adj" fmla="val 4131"/>
              </a:avLst>
            </a:prstGeom>
            <a:solidFill>
              <a:schemeClr val="bg1"/>
            </a:solidFill>
            <a:ln w="28575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27" name="Obrázok 26" descr="MuzUkazujuciPrstom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BlokTextu 30"/>
          <p:cNvSpPr txBox="1"/>
          <p:nvPr/>
        </p:nvSpPr>
        <p:spPr>
          <a:xfrm>
            <a:off x="2000232" y="2285992"/>
            <a:ext cx="392909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>
                <a:solidFill>
                  <a:srgbClr val="FF0000"/>
                </a:solidFill>
              </a:rPr>
              <a:t>JE TÁTO ODMENA 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 </a:t>
            </a:r>
            <a:r>
              <a:rPr lang="sk-SK" sz="2400" b="1" dirty="0" smtClean="0">
                <a:solidFill>
                  <a:srgbClr val="FF0000"/>
                </a:solidFill>
              </a:rPr>
              <a:t>niečo, čo som dostal </a:t>
            </a:r>
            <a:r>
              <a:rPr lang="sk-SK" sz="2400" b="1" dirty="0" smtClean="0"/>
              <a:t>od niekoho ako odmenu za svoje snaženie sa,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 alebo je to </a:t>
            </a:r>
            <a:r>
              <a:rPr lang="sk-SK" sz="2400" b="1" dirty="0" smtClean="0">
                <a:solidFill>
                  <a:srgbClr val="FF0000"/>
                </a:solidFill>
              </a:rPr>
              <a:t>prirodzený dôsledok</a:t>
            </a:r>
            <a:r>
              <a:rPr lang="sk-SK" sz="2400" b="1" dirty="0" smtClean="0"/>
              <a:t> môjho rozhodnutia sa a následného konania?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PRÍKLAD</a:t>
            </a:r>
            <a:r>
              <a:rPr lang="sk-SK" sz="4800" b="1" dirty="0" smtClean="0">
                <a:solidFill>
                  <a:srgbClr val="663300"/>
                </a:solidFill>
              </a:rPr>
              <a:t> na lepšie pochopenie: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0" name="Obrázok 9" descr="psd001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58082" y="1000108"/>
            <a:ext cx="1098737" cy="1098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BlokTextu 12"/>
          <p:cNvSpPr txBox="1"/>
          <p:nvPr/>
        </p:nvSpPr>
        <p:spPr>
          <a:xfrm>
            <a:off x="285720" y="1000108"/>
            <a:ext cx="6643734" cy="584775"/>
          </a:xfrm>
          <a:prstGeom prst="rect">
            <a:avLst/>
          </a:prstGeom>
          <a:solidFill>
            <a:srgbClr val="66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chemeClr val="bg1"/>
                </a:solidFill>
              </a:rPr>
              <a:t>ČO AK TIETO PODMIENKY NESPLNÍM?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285720" y="1714488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sp>
        <p:nvSpPr>
          <p:cNvPr id="15" name="BlokTextu 14"/>
          <p:cNvSpPr txBox="1"/>
          <p:nvPr/>
        </p:nvSpPr>
        <p:spPr>
          <a:xfrm>
            <a:off x="285720" y="3354779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sp>
        <p:nvSpPr>
          <p:cNvPr id="16" name="BlokTextu 15"/>
          <p:cNvSpPr txBox="1"/>
          <p:nvPr/>
        </p:nvSpPr>
        <p:spPr>
          <a:xfrm>
            <a:off x="285720" y="4995069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pic>
        <p:nvPicPr>
          <p:cNvPr id="18" name="Obrázok 17" descr="Lekark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1128" y="1785926"/>
            <a:ext cx="954724" cy="1474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Obrázok 18" descr="Chlapec svalnaty trup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294511" y="3429000"/>
            <a:ext cx="854077" cy="1482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Obrázok 19" descr="Bratislava er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57" y="5214950"/>
            <a:ext cx="962533" cy="1143008"/>
          </a:xfrm>
          <a:prstGeom prst="rect">
            <a:avLst/>
          </a:prstGeom>
        </p:spPr>
      </p:pic>
      <p:sp>
        <p:nvSpPr>
          <p:cNvPr id="21" name="BlokTextu 20"/>
          <p:cNvSpPr txBox="1"/>
          <p:nvPr/>
        </p:nvSpPr>
        <p:spPr>
          <a:xfrm>
            <a:off x="1285852" y="1928802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sa stať lekárom</a:t>
            </a:r>
          </a:p>
        </p:txBody>
      </p:sp>
      <p:sp>
        <p:nvSpPr>
          <p:cNvPr id="22" name="BlokTextu 21"/>
          <p:cNvSpPr txBox="1"/>
          <p:nvPr/>
        </p:nvSpPr>
        <p:spPr>
          <a:xfrm>
            <a:off x="1285852" y="3357562"/>
            <a:ext cx="1571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mať </a:t>
            </a:r>
            <a:r>
              <a:rPr lang="sk-SK" sz="2400" b="1" dirty="0" err="1" smtClean="0"/>
              <a:t>vymakanú</a:t>
            </a:r>
            <a:r>
              <a:rPr lang="sk-SK" sz="2400" b="1" dirty="0" smtClean="0"/>
              <a:t> postavu</a:t>
            </a:r>
          </a:p>
        </p:txBody>
      </p:sp>
      <p:sp>
        <p:nvSpPr>
          <p:cNvPr id="23" name="BlokTextu 22"/>
          <p:cNvSpPr txBox="1"/>
          <p:nvPr/>
        </p:nvSpPr>
        <p:spPr>
          <a:xfrm>
            <a:off x="1285852" y="5157629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sa dostať do Bratislavy</a:t>
            </a:r>
          </a:p>
        </p:txBody>
      </p:sp>
      <p:sp>
        <p:nvSpPr>
          <p:cNvPr id="24" name="BlokTextu 23"/>
          <p:cNvSpPr txBox="1"/>
          <p:nvPr/>
        </p:nvSpPr>
        <p:spPr>
          <a:xfrm>
            <a:off x="3143240" y="1857364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Nebudem študovať na lekárskej fakulte, ale na matematicko-fyzikálnej.</a:t>
            </a:r>
          </a:p>
        </p:txBody>
      </p:sp>
      <p:sp>
        <p:nvSpPr>
          <p:cNvPr id="25" name="BlokTextu 24"/>
          <p:cNvSpPr txBox="1"/>
          <p:nvPr/>
        </p:nvSpPr>
        <p:spPr>
          <a:xfrm>
            <a:off x="3143240" y="3500438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Namiesto tréningu budem sedieť pred televízorom a pchať sa cukríkmi.</a:t>
            </a:r>
          </a:p>
        </p:txBody>
      </p:sp>
      <p:sp>
        <p:nvSpPr>
          <p:cNvPr id="26" name="BlokTextu 25"/>
          <p:cNvSpPr txBox="1"/>
          <p:nvPr/>
        </p:nvSpPr>
        <p:spPr>
          <a:xfrm>
            <a:off x="3143240" y="5143512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Nikam nepôjdem, alebo odcestujem namiesto do Bratislavy do Košíc</a:t>
            </a:r>
          </a:p>
        </p:txBody>
      </p:sp>
      <p:pic>
        <p:nvPicPr>
          <p:cNvPr id="27" name="Obrázok 26" descr="MuzUkazujuciPrstom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PRÍKLAD</a:t>
            </a:r>
            <a:r>
              <a:rPr lang="sk-SK" sz="4800" b="1" dirty="0" smtClean="0">
                <a:solidFill>
                  <a:srgbClr val="663300"/>
                </a:solidFill>
              </a:rPr>
              <a:t> na lepšie pochopenie: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0" name="Obrázok 9" descr="psd001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58082" y="1000108"/>
            <a:ext cx="1098737" cy="1098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BlokTextu 12"/>
          <p:cNvSpPr txBox="1"/>
          <p:nvPr/>
        </p:nvSpPr>
        <p:spPr>
          <a:xfrm>
            <a:off x="285720" y="1000108"/>
            <a:ext cx="6643734" cy="584775"/>
          </a:xfrm>
          <a:prstGeom prst="rect">
            <a:avLst/>
          </a:prstGeom>
          <a:solidFill>
            <a:srgbClr val="66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chemeClr val="bg1"/>
                </a:solidFill>
              </a:rPr>
              <a:t>BUDEM POTRESTANÝ!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285720" y="1714488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sp>
        <p:nvSpPr>
          <p:cNvPr id="15" name="BlokTextu 14"/>
          <p:cNvSpPr txBox="1"/>
          <p:nvPr/>
        </p:nvSpPr>
        <p:spPr>
          <a:xfrm>
            <a:off x="285720" y="3354779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sp>
        <p:nvSpPr>
          <p:cNvPr id="16" name="BlokTextu 15"/>
          <p:cNvSpPr txBox="1"/>
          <p:nvPr/>
        </p:nvSpPr>
        <p:spPr>
          <a:xfrm>
            <a:off x="285720" y="4995069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pic>
        <p:nvPicPr>
          <p:cNvPr id="18" name="Obrázok 17" descr="Lekark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1128" y="1785926"/>
            <a:ext cx="954724" cy="1474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Obrázok 18" descr="Chlapec svalnaty trup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294511" y="3429000"/>
            <a:ext cx="854077" cy="1482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Obrázok 19" descr="Bratislava er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57" y="5214950"/>
            <a:ext cx="962533" cy="1143008"/>
          </a:xfrm>
          <a:prstGeom prst="rect">
            <a:avLst/>
          </a:prstGeom>
        </p:spPr>
      </p:pic>
      <p:sp>
        <p:nvSpPr>
          <p:cNvPr id="21" name="BlokTextu 20"/>
          <p:cNvSpPr txBox="1"/>
          <p:nvPr/>
        </p:nvSpPr>
        <p:spPr>
          <a:xfrm>
            <a:off x="1285852" y="1928802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sa stať lekárom</a:t>
            </a:r>
          </a:p>
        </p:txBody>
      </p:sp>
      <p:sp>
        <p:nvSpPr>
          <p:cNvPr id="22" name="BlokTextu 21"/>
          <p:cNvSpPr txBox="1"/>
          <p:nvPr/>
        </p:nvSpPr>
        <p:spPr>
          <a:xfrm>
            <a:off x="1285852" y="3357562"/>
            <a:ext cx="1571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mať </a:t>
            </a:r>
            <a:r>
              <a:rPr lang="sk-SK" sz="2400" b="1" dirty="0" err="1" smtClean="0"/>
              <a:t>vymakanú</a:t>
            </a:r>
            <a:r>
              <a:rPr lang="sk-SK" sz="2400" b="1" dirty="0" smtClean="0"/>
              <a:t> postavu</a:t>
            </a:r>
          </a:p>
        </p:txBody>
      </p:sp>
      <p:sp>
        <p:nvSpPr>
          <p:cNvPr id="23" name="BlokTextu 22"/>
          <p:cNvSpPr txBox="1"/>
          <p:nvPr/>
        </p:nvSpPr>
        <p:spPr>
          <a:xfrm>
            <a:off x="1285852" y="5157629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sa dostať do Bratislavy</a:t>
            </a:r>
          </a:p>
        </p:txBody>
      </p:sp>
      <p:sp>
        <p:nvSpPr>
          <p:cNvPr id="24" name="BlokTextu 23"/>
          <p:cNvSpPr txBox="1"/>
          <p:nvPr/>
        </p:nvSpPr>
        <p:spPr>
          <a:xfrm>
            <a:off x="3143240" y="1857364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Nestanem sa lekárom.</a:t>
            </a:r>
          </a:p>
        </p:txBody>
      </p:sp>
      <p:sp>
        <p:nvSpPr>
          <p:cNvPr id="25" name="BlokTextu 24"/>
          <p:cNvSpPr txBox="1"/>
          <p:nvPr/>
        </p:nvSpPr>
        <p:spPr>
          <a:xfrm>
            <a:off x="3143240" y="3500438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Nebudem mať postavu, po akej túžim, ale 20kg nadváhy.</a:t>
            </a:r>
          </a:p>
        </p:txBody>
      </p:sp>
      <p:sp>
        <p:nvSpPr>
          <p:cNvPr id="26" name="BlokTextu 25"/>
          <p:cNvSpPr txBox="1"/>
          <p:nvPr/>
        </p:nvSpPr>
        <p:spPr>
          <a:xfrm>
            <a:off x="3143240" y="5143512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Nedostanem sa do Bratislavy.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PRÍKLAD</a:t>
            </a:r>
            <a:r>
              <a:rPr lang="sk-SK" sz="4800" b="1" dirty="0" smtClean="0">
                <a:solidFill>
                  <a:srgbClr val="663300"/>
                </a:solidFill>
              </a:rPr>
              <a:t> na lepšie pochopenie: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0" name="Obrázok 9" descr="psd001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58082" y="1000108"/>
            <a:ext cx="1098737" cy="1098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BlokTextu 12"/>
          <p:cNvSpPr txBox="1"/>
          <p:nvPr/>
        </p:nvSpPr>
        <p:spPr>
          <a:xfrm>
            <a:off x="285720" y="1000108"/>
            <a:ext cx="6643734" cy="584775"/>
          </a:xfrm>
          <a:prstGeom prst="rect">
            <a:avLst/>
          </a:prstGeom>
          <a:solidFill>
            <a:srgbClr val="66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chemeClr val="bg1"/>
                </a:solidFill>
              </a:rPr>
              <a:t>BUDEM POTRESTANÝ!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285720" y="1714488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sp>
        <p:nvSpPr>
          <p:cNvPr id="15" name="BlokTextu 14"/>
          <p:cNvSpPr txBox="1"/>
          <p:nvPr/>
        </p:nvSpPr>
        <p:spPr>
          <a:xfrm>
            <a:off x="285720" y="3354779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sp>
        <p:nvSpPr>
          <p:cNvPr id="16" name="BlokTextu 15"/>
          <p:cNvSpPr txBox="1"/>
          <p:nvPr/>
        </p:nvSpPr>
        <p:spPr>
          <a:xfrm>
            <a:off x="285720" y="4995069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pic>
        <p:nvPicPr>
          <p:cNvPr id="18" name="Obrázok 17" descr="Lekark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1128" y="1785926"/>
            <a:ext cx="954724" cy="1474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Obrázok 18" descr="Chlapec svalnaty trup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294511" y="3429000"/>
            <a:ext cx="854077" cy="1482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Obrázok 19" descr="Bratislava er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57" y="5214950"/>
            <a:ext cx="962533" cy="1143008"/>
          </a:xfrm>
          <a:prstGeom prst="rect">
            <a:avLst/>
          </a:prstGeom>
        </p:spPr>
      </p:pic>
      <p:sp>
        <p:nvSpPr>
          <p:cNvPr id="21" name="BlokTextu 20"/>
          <p:cNvSpPr txBox="1"/>
          <p:nvPr/>
        </p:nvSpPr>
        <p:spPr>
          <a:xfrm>
            <a:off x="1285852" y="1928802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sa stať lekárom</a:t>
            </a:r>
          </a:p>
        </p:txBody>
      </p:sp>
      <p:sp>
        <p:nvSpPr>
          <p:cNvPr id="22" name="BlokTextu 21"/>
          <p:cNvSpPr txBox="1"/>
          <p:nvPr/>
        </p:nvSpPr>
        <p:spPr>
          <a:xfrm>
            <a:off x="1285852" y="3357562"/>
            <a:ext cx="1571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mať </a:t>
            </a:r>
            <a:r>
              <a:rPr lang="sk-SK" sz="2400" b="1" dirty="0" err="1" smtClean="0"/>
              <a:t>vymakanú</a:t>
            </a:r>
            <a:r>
              <a:rPr lang="sk-SK" sz="2400" b="1" dirty="0" smtClean="0"/>
              <a:t> postavu</a:t>
            </a:r>
          </a:p>
        </p:txBody>
      </p:sp>
      <p:sp>
        <p:nvSpPr>
          <p:cNvPr id="23" name="BlokTextu 22"/>
          <p:cNvSpPr txBox="1"/>
          <p:nvPr/>
        </p:nvSpPr>
        <p:spPr>
          <a:xfrm>
            <a:off x="1285852" y="5157629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sa dostať do Bratislavy</a:t>
            </a:r>
          </a:p>
        </p:txBody>
      </p:sp>
      <p:sp>
        <p:nvSpPr>
          <p:cNvPr id="24" name="BlokTextu 23"/>
          <p:cNvSpPr txBox="1"/>
          <p:nvPr/>
        </p:nvSpPr>
        <p:spPr>
          <a:xfrm>
            <a:off x="3143240" y="1857364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Nestanem sa lekárom.</a:t>
            </a:r>
          </a:p>
        </p:txBody>
      </p:sp>
      <p:sp>
        <p:nvSpPr>
          <p:cNvPr id="25" name="BlokTextu 24"/>
          <p:cNvSpPr txBox="1"/>
          <p:nvPr/>
        </p:nvSpPr>
        <p:spPr>
          <a:xfrm>
            <a:off x="3143240" y="3500438"/>
            <a:ext cx="3643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Nebudem mať postavu, po akej túžim, ale 20kg nadváhy.</a:t>
            </a:r>
          </a:p>
        </p:txBody>
      </p:sp>
      <p:sp>
        <p:nvSpPr>
          <p:cNvPr id="26" name="BlokTextu 25"/>
          <p:cNvSpPr txBox="1"/>
          <p:nvPr/>
        </p:nvSpPr>
        <p:spPr>
          <a:xfrm>
            <a:off x="3143240" y="5143512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Nedostanem sa do Bratislavy.</a:t>
            </a:r>
          </a:p>
        </p:txBody>
      </p:sp>
      <p:grpSp>
        <p:nvGrpSpPr>
          <p:cNvPr id="27" name="Skupina 26"/>
          <p:cNvGrpSpPr/>
          <p:nvPr/>
        </p:nvGrpSpPr>
        <p:grpSpPr>
          <a:xfrm>
            <a:off x="1785918" y="2143116"/>
            <a:ext cx="4357718" cy="3257284"/>
            <a:chOff x="1000100" y="928670"/>
            <a:chExt cx="7072362" cy="5286412"/>
          </a:xfrm>
        </p:grpSpPr>
        <p:sp useBgFill="1">
          <p:nvSpPr>
            <p:cNvPr id="28" name="Zaoblený obdĺžnik 27"/>
            <p:cNvSpPr/>
            <p:nvPr/>
          </p:nvSpPr>
          <p:spPr>
            <a:xfrm>
              <a:off x="1000100" y="928670"/>
              <a:ext cx="7072362" cy="5286412"/>
            </a:xfrm>
            <a:prstGeom prst="roundRect">
              <a:avLst>
                <a:gd name="adj" fmla="val 5129"/>
              </a:avLst>
            </a:prstGeom>
            <a:ln w="28575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  <p:sp>
          <p:nvSpPr>
            <p:cNvPr id="29" name="Zaoblený obdĺžnik 28"/>
            <p:cNvSpPr/>
            <p:nvPr/>
          </p:nvSpPr>
          <p:spPr>
            <a:xfrm>
              <a:off x="1071538" y="1000108"/>
              <a:ext cx="6929486" cy="5143536"/>
            </a:xfrm>
            <a:prstGeom prst="roundRect">
              <a:avLst>
                <a:gd name="adj" fmla="val 4131"/>
              </a:avLst>
            </a:prstGeom>
            <a:solidFill>
              <a:schemeClr val="bg1"/>
            </a:solidFill>
            <a:ln w="28575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>
                <a:solidFill>
                  <a:schemeClr val="bg1"/>
                </a:solidFill>
              </a:endParaRPr>
            </a:p>
          </p:txBody>
        </p:sp>
      </p:grpSp>
      <p:pic>
        <p:nvPicPr>
          <p:cNvPr id="30" name="Obrázok 29" descr="MuzUkazujuciPrstom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1" name="BlokTextu 30"/>
          <p:cNvSpPr txBox="1"/>
          <p:nvPr/>
        </p:nvSpPr>
        <p:spPr>
          <a:xfrm>
            <a:off x="2000232" y="2285992"/>
            <a:ext cx="392909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>
                <a:solidFill>
                  <a:srgbClr val="FF0000"/>
                </a:solidFill>
              </a:rPr>
              <a:t>JE TENTO TREST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 </a:t>
            </a:r>
            <a:r>
              <a:rPr lang="sk-SK" sz="2400" b="1" dirty="0" smtClean="0">
                <a:solidFill>
                  <a:srgbClr val="FF0000"/>
                </a:solidFill>
              </a:rPr>
              <a:t>niečo, čím ma potrestal </a:t>
            </a:r>
            <a:r>
              <a:rPr lang="sk-SK" sz="2400" b="1" dirty="0" smtClean="0"/>
              <a:t>niekto zvonku za moje „hriechy“,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 alebo je to </a:t>
            </a:r>
            <a:r>
              <a:rPr lang="sk-SK" sz="2400" b="1" dirty="0" smtClean="0">
                <a:solidFill>
                  <a:srgbClr val="FF0000"/>
                </a:solidFill>
              </a:rPr>
              <a:t>prirodzený dôsledok</a:t>
            </a:r>
            <a:r>
              <a:rPr lang="sk-SK" sz="2400" b="1" dirty="0" smtClean="0"/>
              <a:t> môjho rozhodnutia sa a následného konania?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AKO</a:t>
            </a:r>
            <a:r>
              <a:rPr lang="sk-SK" sz="4800" b="1" dirty="0" smtClean="0">
                <a:solidFill>
                  <a:srgbClr val="663300"/>
                </a:solidFill>
              </a:rPr>
              <a:t>…: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30" name="Obrázok 29" descr="MuzUkazujuciPrsto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BlokTextu 26"/>
          <p:cNvSpPr txBox="1"/>
          <p:nvPr/>
        </p:nvSpPr>
        <p:spPr>
          <a:xfrm>
            <a:off x="642910" y="2285992"/>
            <a:ext cx="57150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6600" b="1" dirty="0" smtClean="0"/>
              <a:t>… to súvisí s kresťanstvom?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OBJEKTÍVNY CIEĽ: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85720" y="994541"/>
            <a:ext cx="6643734" cy="1362889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Byť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Žiť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V jednote lásky s Bohom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a všetkými spasenými ľuďmi</a:t>
            </a:r>
          </a:p>
        </p:txBody>
      </p:sp>
      <p:pic>
        <p:nvPicPr>
          <p:cNvPr id="12" name="Obrázok 11" descr="Chlapec zlatovlas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5786446" y="857232"/>
            <a:ext cx="1085840" cy="1480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OBJEKTÍVNY CIEĽ: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85720" y="994541"/>
            <a:ext cx="6643734" cy="1362889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Byť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Žiť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V jednote lásky s Bohom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a všetkými spasenými ľuďmi</a:t>
            </a:r>
          </a:p>
        </p:txBody>
      </p:sp>
      <p:pic>
        <p:nvPicPr>
          <p:cNvPr id="12" name="Obrázok 11" descr="Chlapec zlatovlas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5786446" y="857232"/>
            <a:ext cx="1085840" cy="1480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Obrázok 10" descr="MuzUkazujuciPrstom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BlokTextu 12"/>
          <p:cNvSpPr txBox="1"/>
          <p:nvPr/>
        </p:nvSpPr>
        <p:spPr>
          <a:xfrm>
            <a:off x="571472" y="2714620"/>
            <a:ext cx="550072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800" b="1" dirty="0" smtClean="0"/>
              <a:t>Boh mi túto možnosť ponúka zadarmo, bezpodmienečne, tu a teraz.</a:t>
            </a:r>
          </a:p>
          <a:p>
            <a:pPr>
              <a:spcBef>
                <a:spcPts val="1200"/>
              </a:spcBef>
            </a:pPr>
            <a:r>
              <a:rPr lang="sk-SK" sz="4400" b="1" dirty="0" smtClean="0">
                <a:solidFill>
                  <a:srgbClr val="FF0000"/>
                </a:solidFill>
              </a:rPr>
              <a:t>ČO MUSÍM UROBIŤ JA, ABY SOM TÚTO PONUKU PRIJAL?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OBJEKTÍVNA CESTA: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85720" y="994541"/>
            <a:ext cx="6643734" cy="1362889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Byť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Žiť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V jednote lásky s Bohom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a všetkými spasenými ľuďmi</a:t>
            </a:r>
          </a:p>
        </p:txBody>
      </p:sp>
      <p:pic>
        <p:nvPicPr>
          <p:cNvPr id="12" name="Obrázok 11" descr="Chlapec zlatovlas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5786446" y="857232"/>
            <a:ext cx="1085840" cy="1480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BlokTextu 13"/>
          <p:cNvSpPr txBox="1"/>
          <p:nvPr/>
        </p:nvSpPr>
        <p:spPr>
          <a:xfrm>
            <a:off x="285720" y="2428868"/>
            <a:ext cx="6643734" cy="1362889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Naučiť sa byť ako Boh (</a:t>
            </a:r>
            <a:r>
              <a:rPr lang="sk-SK" sz="2000" b="1" dirty="0" err="1" smtClean="0">
                <a:solidFill>
                  <a:srgbClr val="FF0000"/>
                </a:solidFill>
              </a:rPr>
              <a:t>metanoia</a:t>
            </a:r>
            <a:r>
              <a:rPr lang="sk-SK" sz="2000" b="1" dirty="0" smtClean="0"/>
              <a:t>)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Naučiť sa žiť ako Boh (</a:t>
            </a:r>
            <a:r>
              <a:rPr lang="sk-SK" sz="2000" b="1" dirty="0" smtClean="0">
                <a:solidFill>
                  <a:srgbClr val="FF0000"/>
                </a:solidFill>
              </a:rPr>
              <a:t>obrátenie</a:t>
            </a:r>
            <a:r>
              <a:rPr lang="sk-SK" sz="2000" b="1" dirty="0" smtClean="0"/>
              <a:t>)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… v jednote lásky s Bohom (</a:t>
            </a:r>
            <a:r>
              <a:rPr lang="sk-SK" sz="2000" b="1" dirty="0" smtClean="0">
                <a:solidFill>
                  <a:srgbClr val="FF0000"/>
                </a:solidFill>
              </a:rPr>
              <a:t>dar Ducha Svätého</a:t>
            </a:r>
            <a:r>
              <a:rPr lang="sk-SK" sz="2000" b="1" dirty="0" smtClean="0"/>
              <a:t>)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… a so všetkými spasenými ľuďmi (</a:t>
            </a:r>
            <a:r>
              <a:rPr lang="sk-SK" sz="2000" b="1" dirty="0" smtClean="0">
                <a:solidFill>
                  <a:srgbClr val="FF0000"/>
                </a:solidFill>
              </a:rPr>
              <a:t>Cirkev</a:t>
            </a:r>
            <a:r>
              <a:rPr lang="sk-SK" sz="2000" b="1" dirty="0" smtClean="0"/>
              <a:t>)</a:t>
            </a:r>
          </a:p>
        </p:txBody>
      </p:sp>
      <p:pic>
        <p:nvPicPr>
          <p:cNvPr id="17" name="Obrázok 16" descr="HolubicaMieru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7884" y="2643182"/>
            <a:ext cx="917219" cy="1000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ČO AK TO NESPLNÍM?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85720" y="994541"/>
            <a:ext cx="6643734" cy="1362889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Byť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Žiť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V jednote lásky s Bohom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a všetkými spasenými ľuďmi</a:t>
            </a:r>
          </a:p>
        </p:txBody>
      </p:sp>
      <p:pic>
        <p:nvPicPr>
          <p:cNvPr id="12" name="Obrázok 11" descr="Chlapec zlatovlas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5786446" y="857232"/>
            <a:ext cx="1085840" cy="1480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BlokTextu 13"/>
          <p:cNvSpPr txBox="1"/>
          <p:nvPr/>
        </p:nvSpPr>
        <p:spPr>
          <a:xfrm>
            <a:off x="285720" y="2428868"/>
            <a:ext cx="6643734" cy="1362889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Naučiť sa byť ako Boh (</a:t>
            </a:r>
            <a:r>
              <a:rPr lang="sk-SK" sz="2000" b="1" dirty="0" err="1" smtClean="0">
                <a:solidFill>
                  <a:srgbClr val="FF0000"/>
                </a:solidFill>
              </a:rPr>
              <a:t>metanoia</a:t>
            </a:r>
            <a:r>
              <a:rPr lang="sk-SK" sz="2000" b="1" dirty="0" smtClean="0"/>
              <a:t>)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Naučiť sa žiť ako Boh (</a:t>
            </a:r>
            <a:r>
              <a:rPr lang="sk-SK" sz="2000" b="1" dirty="0" smtClean="0">
                <a:solidFill>
                  <a:srgbClr val="FF0000"/>
                </a:solidFill>
              </a:rPr>
              <a:t>obrátenie</a:t>
            </a:r>
            <a:r>
              <a:rPr lang="sk-SK" sz="2000" b="1" dirty="0" smtClean="0"/>
              <a:t>)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… v jednote lásky s Bohom (</a:t>
            </a:r>
            <a:r>
              <a:rPr lang="sk-SK" sz="2000" b="1" dirty="0" smtClean="0">
                <a:solidFill>
                  <a:srgbClr val="FF0000"/>
                </a:solidFill>
              </a:rPr>
              <a:t>dar Ducha Svätého</a:t>
            </a:r>
            <a:r>
              <a:rPr lang="sk-SK" sz="2000" b="1" dirty="0" smtClean="0"/>
              <a:t>)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… a so všetkými spasenými ľuďmi (</a:t>
            </a:r>
            <a:r>
              <a:rPr lang="sk-SK" sz="2000" b="1" dirty="0" smtClean="0">
                <a:solidFill>
                  <a:srgbClr val="FF0000"/>
                </a:solidFill>
              </a:rPr>
              <a:t>Cirkev</a:t>
            </a:r>
            <a:r>
              <a:rPr lang="sk-SK" sz="2000" b="1" dirty="0" smtClean="0"/>
              <a:t>)</a:t>
            </a:r>
          </a:p>
        </p:txBody>
      </p:sp>
      <p:pic>
        <p:nvPicPr>
          <p:cNvPr id="11" name="Obrázok 10" descr="MuzUkazujuciPrstom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BlokTextu 12"/>
          <p:cNvSpPr txBox="1"/>
          <p:nvPr/>
        </p:nvSpPr>
        <p:spPr>
          <a:xfrm>
            <a:off x="571472" y="3914381"/>
            <a:ext cx="550072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400" b="1" dirty="0" smtClean="0">
                <a:solidFill>
                  <a:srgbClr val="FF0000"/>
                </a:solidFill>
              </a:rPr>
              <a:t>ČO AK SA ROZHODNEM INAK A TIETO PODMIENKY NESPLNÍM?</a:t>
            </a:r>
          </a:p>
        </p:txBody>
      </p:sp>
      <p:pic>
        <p:nvPicPr>
          <p:cNvPr id="15" name="Obrázok 14" descr="HolubicaMieru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857884" y="2643182"/>
            <a:ext cx="917219" cy="1000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Čo myslíte,…: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428596" y="1071546"/>
            <a:ext cx="578647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3050">
              <a:spcBef>
                <a:spcPts val="600"/>
              </a:spcBef>
              <a:buFont typeface="Arial" pitchFamily="34" charset="0"/>
              <a:buChar char="•"/>
            </a:pPr>
            <a:r>
              <a:rPr lang="sk-SK" sz="4000" b="1" dirty="0" smtClean="0"/>
              <a:t> </a:t>
            </a:r>
            <a:r>
              <a:rPr lang="sk-SK" sz="4000" b="1" dirty="0" smtClean="0">
                <a:solidFill>
                  <a:srgbClr val="FF0000"/>
                </a:solidFill>
              </a:rPr>
              <a:t>Čo</a:t>
            </a:r>
            <a:r>
              <a:rPr lang="sk-SK" sz="4000" b="1" dirty="0" smtClean="0"/>
              <a:t> je to hriech? </a:t>
            </a:r>
          </a:p>
          <a:p>
            <a:pPr indent="273050">
              <a:spcBef>
                <a:spcPts val="600"/>
              </a:spcBef>
              <a:buFont typeface="Arial" pitchFamily="34" charset="0"/>
              <a:buChar char="•"/>
            </a:pPr>
            <a:r>
              <a:rPr lang="sk-SK" sz="4000" b="1" dirty="0" smtClean="0"/>
              <a:t> V čom </a:t>
            </a:r>
            <a:r>
              <a:rPr lang="sk-SK" sz="4000" b="1" dirty="0" smtClean="0">
                <a:solidFill>
                  <a:srgbClr val="FF0000"/>
                </a:solidFill>
              </a:rPr>
              <a:t>spočíva</a:t>
            </a:r>
            <a:r>
              <a:rPr lang="sk-SK" sz="4000" b="1" dirty="0" smtClean="0"/>
              <a:t> hriech? </a:t>
            </a:r>
          </a:p>
          <a:p>
            <a:pPr indent="273050">
              <a:spcBef>
                <a:spcPts val="600"/>
              </a:spcBef>
              <a:buFont typeface="Arial" pitchFamily="34" charset="0"/>
              <a:buChar char="•"/>
            </a:pPr>
            <a:r>
              <a:rPr lang="sk-SK" sz="4000" b="1" dirty="0" smtClean="0"/>
              <a:t> Ako a čím sa dá </a:t>
            </a:r>
            <a:r>
              <a:rPr lang="sk-SK" sz="4000" b="1" dirty="0" smtClean="0">
                <a:solidFill>
                  <a:srgbClr val="FF0000"/>
                </a:solidFill>
              </a:rPr>
              <a:t>dopustiť</a:t>
            </a:r>
            <a:r>
              <a:rPr lang="sk-SK" sz="4000" b="1" dirty="0" smtClean="0"/>
              <a:t> hriechu? </a:t>
            </a:r>
          </a:p>
          <a:p>
            <a:pPr indent="273050">
              <a:spcBef>
                <a:spcPts val="600"/>
              </a:spcBef>
              <a:buFont typeface="Arial" pitchFamily="34" charset="0"/>
              <a:buChar char="•"/>
            </a:pPr>
            <a:r>
              <a:rPr lang="sk-SK" sz="4000" b="1" dirty="0" smtClean="0"/>
              <a:t> Aký je </a:t>
            </a:r>
            <a:r>
              <a:rPr lang="sk-SK" sz="4000" b="1" dirty="0" smtClean="0">
                <a:solidFill>
                  <a:srgbClr val="FF0000"/>
                </a:solidFill>
              </a:rPr>
              <a:t>následok</a:t>
            </a:r>
            <a:r>
              <a:rPr lang="sk-SK" sz="4000" b="1" dirty="0" smtClean="0"/>
              <a:t> hriechu?</a:t>
            </a:r>
          </a:p>
          <a:p>
            <a:pPr indent="273050">
              <a:spcBef>
                <a:spcPts val="600"/>
              </a:spcBef>
              <a:buFont typeface="Arial" pitchFamily="34" charset="0"/>
              <a:buChar char="•"/>
            </a:pPr>
            <a:r>
              <a:rPr lang="sk-SK" sz="4000" b="1" dirty="0" smtClean="0"/>
              <a:t> Ako sa dá </a:t>
            </a:r>
            <a:r>
              <a:rPr lang="sk-SK" sz="4000" b="1" dirty="0" smtClean="0">
                <a:solidFill>
                  <a:srgbClr val="FF0000"/>
                </a:solidFill>
              </a:rPr>
              <a:t>vyhnúť</a:t>
            </a:r>
            <a:r>
              <a:rPr lang="sk-SK" sz="4000" b="1" dirty="0" smtClean="0"/>
              <a:t> hriechu?</a:t>
            </a:r>
            <a:endParaRPr lang="sk-SK" sz="4000" b="1" dirty="0"/>
          </a:p>
        </p:txBody>
      </p:sp>
      <p:pic>
        <p:nvPicPr>
          <p:cNvPr id="10" name="Obrázok 9" descr="MuzUkazujuciPrsto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Hovorí sa tomu </a:t>
            </a:r>
            <a:r>
              <a:rPr lang="sk-SK" sz="4800" b="1" dirty="0" smtClean="0">
                <a:solidFill>
                  <a:srgbClr val="FF0000"/>
                </a:solidFill>
              </a:rPr>
              <a:t>HRIECH</a:t>
            </a:r>
            <a:r>
              <a:rPr lang="sk-SK" sz="4800" b="1" dirty="0" smtClean="0">
                <a:solidFill>
                  <a:srgbClr val="663300"/>
                </a:solidFill>
              </a:rPr>
              <a:t>…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85720" y="994541"/>
            <a:ext cx="6643734" cy="1362889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Byť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Žiť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V jednote lásky s Bohom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a všetkými spasenými ľuďmi</a:t>
            </a:r>
          </a:p>
        </p:txBody>
      </p:sp>
      <p:pic>
        <p:nvPicPr>
          <p:cNvPr id="12" name="Obrázok 11" descr="Chlapec zlatovlasy.png"/>
          <p:cNvPicPr>
            <a:picLocks noChangeAspect="1"/>
          </p:cNvPicPr>
          <p:nvPr/>
        </p:nvPicPr>
        <p:blipFill>
          <a:blip r:embed="rId3" cstate="email">
            <a:grayscl/>
          </a:blip>
          <a:stretch>
            <a:fillRect/>
          </a:stretch>
        </p:blipFill>
        <p:spPr>
          <a:xfrm flipH="1">
            <a:off x="5786446" y="857232"/>
            <a:ext cx="1085840" cy="1480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BlokTextu 13"/>
          <p:cNvSpPr txBox="1"/>
          <p:nvPr/>
        </p:nvSpPr>
        <p:spPr>
          <a:xfrm>
            <a:off x="285720" y="2428868"/>
            <a:ext cx="6643734" cy="1362889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Naučiť sa byť ako Boh (</a:t>
            </a:r>
            <a:r>
              <a:rPr lang="sk-SK" sz="2000" b="1" dirty="0" err="1" smtClean="0">
                <a:solidFill>
                  <a:srgbClr val="FF0000"/>
                </a:solidFill>
              </a:rPr>
              <a:t>metanoia</a:t>
            </a:r>
            <a:r>
              <a:rPr lang="sk-SK" sz="2000" b="1" dirty="0" smtClean="0"/>
              <a:t>)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Naučiť sa žiť ako Boh (</a:t>
            </a:r>
            <a:r>
              <a:rPr lang="sk-SK" sz="2000" b="1" dirty="0" smtClean="0">
                <a:solidFill>
                  <a:srgbClr val="FF0000"/>
                </a:solidFill>
              </a:rPr>
              <a:t>obrátenie</a:t>
            </a:r>
            <a:r>
              <a:rPr lang="sk-SK" sz="2000" b="1" dirty="0" smtClean="0"/>
              <a:t>)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… v jednote lásky s Bohom (</a:t>
            </a:r>
            <a:r>
              <a:rPr lang="sk-SK" sz="2000" b="1" dirty="0" smtClean="0">
                <a:solidFill>
                  <a:srgbClr val="FF0000"/>
                </a:solidFill>
              </a:rPr>
              <a:t>dar Ducha Svätého</a:t>
            </a:r>
            <a:r>
              <a:rPr lang="sk-SK" sz="2000" b="1" dirty="0" smtClean="0"/>
              <a:t>)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… a so všetkými spasenými ľuďmi (</a:t>
            </a:r>
            <a:r>
              <a:rPr lang="sk-SK" sz="2000" b="1" dirty="0" smtClean="0">
                <a:solidFill>
                  <a:srgbClr val="FF0000"/>
                </a:solidFill>
              </a:rPr>
              <a:t>Cirkev</a:t>
            </a:r>
            <a:r>
              <a:rPr lang="sk-SK" sz="2000" b="1" dirty="0" smtClean="0"/>
              <a:t>)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571472" y="3914381"/>
            <a:ext cx="621510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400" b="1" dirty="0" smtClean="0">
                <a:solidFill>
                  <a:srgbClr val="FF0000"/>
                </a:solidFill>
              </a:rPr>
              <a:t>TAK SPÁCHAM </a:t>
            </a:r>
            <a:r>
              <a:rPr lang="sk-SK" sz="4400" b="1" u="sng" dirty="0" smtClean="0">
                <a:solidFill>
                  <a:srgbClr val="FF0000"/>
                </a:solidFill>
              </a:rPr>
              <a:t>HRIECH</a:t>
            </a:r>
            <a:r>
              <a:rPr lang="sk-SK" sz="4400" b="1" dirty="0" smtClean="0">
                <a:solidFill>
                  <a:srgbClr val="663300"/>
                </a:solidFill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sk-SK" sz="4400" b="1" dirty="0" smtClean="0">
                <a:solidFill>
                  <a:srgbClr val="663300"/>
                </a:solidFill>
              </a:rPr>
              <a:t>PRESNE TOTO JE </a:t>
            </a:r>
            <a:r>
              <a:rPr lang="sk-SK" sz="4400" b="1" dirty="0" smtClean="0">
                <a:solidFill>
                  <a:srgbClr val="FF0000"/>
                </a:solidFill>
              </a:rPr>
              <a:t>PODSTATA HRIECHU</a:t>
            </a:r>
            <a:r>
              <a:rPr lang="sk-SK" sz="4400" b="1" dirty="0" smtClean="0">
                <a:solidFill>
                  <a:srgbClr val="663300"/>
                </a:solidFill>
              </a:rPr>
              <a:t>!</a:t>
            </a:r>
            <a:endParaRPr lang="sk-SK" sz="4400" b="1" dirty="0" smtClean="0">
              <a:solidFill>
                <a:srgbClr val="663300"/>
              </a:solidFill>
            </a:endParaRPr>
          </a:p>
        </p:txBody>
      </p:sp>
      <p:pic>
        <p:nvPicPr>
          <p:cNvPr id="15" name="Obrázok 14" descr="HolubicaMieru.png"/>
          <p:cNvPicPr>
            <a:picLocks noChangeAspect="1"/>
          </p:cNvPicPr>
          <p:nvPr/>
        </p:nvPicPr>
        <p:blipFill>
          <a:blip r:embed="rId4" cstate="email">
            <a:grayscl/>
          </a:blip>
          <a:stretch>
            <a:fillRect/>
          </a:stretch>
        </p:blipFill>
        <p:spPr>
          <a:xfrm>
            <a:off x="5857884" y="2643182"/>
            <a:ext cx="917219" cy="1000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Obrázok 15" descr="PiratPistol.pn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flipH="1">
            <a:off x="6072198" y="1754241"/>
            <a:ext cx="3071802" cy="51213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Obrázok 16" descr="Skrt2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28662" y="714356"/>
            <a:ext cx="5117498" cy="3214710"/>
          </a:xfrm>
          <a:prstGeom prst="rect">
            <a:avLst/>
          </a:prstGeom>
          <a:effectLst>
            <a:outerShdw blurRad="139700" dist="76200" dir="2700000" algn="tl" rotWithShape="0">
              <a:prstClr val="black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BUDEM </a:t>
            </a:r>
            <a:r>
              <a:rPr lang="sk-SK" sz="4800" b="1" dirty="0" smtClean="0">
                <a:solidFill>
                  <a:srgbClr val="663300"/>
                </a:solidFill>
              </a:rPr>
              <a:t>POTRESTANÝ</a:t>
            </a:r>
            <a:r>
              <a:rPr lang="sk-SK" sz="4800" b="1" dirty="0" smtClean="0">
                <a:solidFill>
                  <a:srgbClr val="663300"/>
                </a:solidFill>
              </a:rPr>
              <a:t>…!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85720" y="994541"/>
            <a:ext cx="6643734" cy="1362889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Byť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Žiť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V jednote lásky s Bohom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a všetkými spasenými ľuďmi</a:t>
            </a:r>
          </a:p>
        </p:txBody>
      </p:sp>
      <p:pic>
        <p:nvPicPr>
          <p:cNvPr id="12" name="Obrázok 11" descr="Chlapec zlatovlas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5786446" y="857232"/>
            <a:ext cx="1085840" cy="1480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BlokTextu 13"/>
          <p:cNvSpPr txBox="1"/>
          <p:nvPr/>
        </p:nvSpPr>
        <p:spPr>
          <a:xfrm>
            <a:off x="285720" y="2428868"/>
            <a:ext cx="6643734" cy="1362889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Naučiť sa byť ako Boh (</a:t>
            </a:r>
            <a:r>
              <a:rPr lang="sk-SK" sz="2000" b="1" dirty="0" err="1" smtClean="0">
                <a:solidFill>
                  <a:srgbClr val="FF0000"/>
                </a:solidFill>
              </a:rPr>
              <a:t>metanoia</a:t>
            </a:r>
            <a:r>
              <a:rPr lang="sk-SK" sz="2000" b="1" dirty="0" smtClean="0"/>
              <a:t>)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Naučiť sa žiť ako Boh (</a:t>
            </a:r>
            <a:r>
              <a:rPr lang="sk-SK" sz="2000" b="1" dirty="0" smtClean="0">
                <a:solidFill>
                  <a:srgbClr val="FF0000"/>
                </a:solidFill>
              </a:rPr>
              <a:t>obrátenie</a:t>
            </a:r>
            <a:r>
              <a:rPr lang="sk-SK" sz="2000" b="1" dirty="0" smtClean="0"/>
              <a:t>)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… v jednote lásky s Bohom (</a:t>
            </a:r>
            <a:r>
              <a:rPr lang="sk-SK" sz="2000" b="1" dirty="0" smtClean="0">
                <a:solidFill>
                  <a:srgbClr val="FF0000"/>
                </a:solidFill>
              </a:rPr>
              <a:t>dar Ducha Svätého</a:t>
            </a:r>
            <a:r>
              <a:rPr lang="sk-SK" sz="2000" b="1" dirty="0" smtClean="0"/>
              <a:t>)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… a so všetkými spasenými ľuďmi (</a:t>
            </a:r>
            <a:r>
              <a:rPr lang="sk-SK" sz="2000" b="1" dirty="0" smtClean="0">
                <a:solidFill>
                  <a:srgbClr val="FF0000"/>
                </a:solidFill>
              </a:rPr>
              <a:t>Cirkev</a:t>
            </a:r>
            <a:r>
              <a:rPr lang="sk-SK" sz="2000" b="1" dirty="0" smtClean="0"/>
              <a:t>)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285720" y="3857628"/>
            <a:ext cx="6643734" cy="1362889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Nebudem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Nebudem žiť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… ani v jednote lásky s Bohom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… ani so žiadnymi spasenými ľuďmi</a:t>
            </a:r>
          </a:p>
        </p:txBody>
      </p:sp>
      <p:pic>
        <p:nvPicPr>
          <p:cNvPr id="17" name="Obrázok 16" descr="HolubicaMieru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7884" y="2643182"/>
            <a:ext cx="917219" cy="1000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BlokTextu 17"/>
          <p:cNvSpPr txBox="1"/>
          <p:nvPr/>
        </p:nvSpPr>
        <p:spPr>
          <a:xfrm>
            <a:off x="571472" y="5216926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9600" b="1" dirty="0" smtClean="0">
                <a:solidFill>
                  <a:srgbClr val="FF0000"/>
                </a:solidFill>
              </a:rPr>
              <a:t>= PEKLO</a:t>
            </a:r>
          </a:p>
        </p:txBody>
      </p:sp>
      <p:pic>
        <p:nvPicPr>
          <p:cNvPr id="19" name="Obrázok 18" descr="ClovekMeditujuciMore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43570" y="3929066"/>
            <a:ext cx="1215263" cy="12408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BUDEM </a:t>
            </a:r>
            <a:r>
              <a:rPr lang="sk-SK" sz="4800" b="1" dirty="0" smtClean="0">
                <a:solidFill>
                  <a:srgbClr val="663300"/>
                </a:solidFill>
              </a:rPr>
              <a:t>POTRESTANÝ</a:t>
            </a:r>
            <a:r>
              <a:rPr lang="sk-SK" sz="4800" b="1" dirty="0" smtClean="0">
                <a:solidFill>
                  <a:srgbClr val="663300"/>
                </a:solidFill>
              </a:rPr>
              <a:t>…!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85720" y="994541"/>
            <a:ext cx="6643734" cy="1362889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Byť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Žiť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V jednote lásky s Bohom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a všetkými spasenými ľuďmi</a:t>
            </a:r>
          </a:p>
        </p:txBody>
      </p:sp>
      <p:pic>
        <p:nvPicPr>
          <p:cNvPr id="12" name="Obrázok 11" descr="Chlapec zlatovlas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5786446" y="857232"/>
            <a:ext cx="1085840" cy="1480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BlokTextu 13"/>
          <p:cNvSpPr txBox="1"/>
          <p:nvPr/>
        </p:nvSpPr>
        <p:spPr>
          <a:xfrm>
            <a:off x="285720" y="2428868"/>
            <a:ext cx="6643734" cy="1362889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Naučiť sa byť ako Boh (</a:t>
            </a:r>
            <a:r>
              <a:rPr lang="sk-SK" sz="2000" b="1" dirty="0" err="1" smtClean="0">
                <a:solidFill>
                  <a:srgbClr val="FF0000"/>
                </a:solidFill>
              </a:rPr>
              <a:t>metanoia</a:t>
            </a:r>
            <a:r>
              <a:rPr lang="sk-SK" sz="2000" b="1" dirty="0" smtClean="0"/>
              <a:t>)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Naučiť sa žiť ako Boh (</a:t>
            </a:r>
            <a:r>
              <a:rPr lang="sk-SK" sz="2000" b="1" dirty="0" smtClean="0">
                <a:solidFill>
                  <a:srgbClr val="FF0000"/>
                </a:solidFill>
              </a:rPr>
              <a:t>obrátenie</a:t>
            </a:r>
            <a:r>
              <a:rPr lang="sk-SK" sz="2000" b="1" dirty="0" smtClean="0"/>
              <a:t>)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… v jednote lásky s Bohom (</a:t>
            </a:r>
            <a:r>
              <a:rPr lang="sk-SK" sz="2000" b="1" dirty="0" smtClean="0">
                <a:solidFill>
                  <a:srgbClr val="FF0000"/>
                </a:solidFill>
              </a:rPr>
              <a:t>dar Ducha Svätého</a:t>
            </a:r>
            <a:r>
              <a:rPr lang="sk-SK" sz="2000" b="1" dirty="0" smtClean="0"/>
              <a:t>)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… a so všetkými spasenými ľuďmi (</a:t>
            </a:r>
            <a:r>
              <a:rPr lang="sk-SK" sz="2000" b="1" dirty="0" smtClean="0">
                <a:solidFill>
                  <a:srgbClr val="FF0000"/>
                </a:solidFill>
              </a:rPr>
              <a:t>Cirkev</a:t>
            </a:r>
            <a:r>
              <a:rPr lang="sk-SK" sz="2000" b="1" dirty="0" smtClean="0"/>
              <a:t>)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285720" y="3857628"/>
            <a:ext cx="6643734" cy="1362889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Nebudem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Nebudem žiť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… ani v jednote lásky s Bohom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… ani so žiadnymi spasenými ľuďmi</a:t>
            </a:r>
          </a:p>
        </p:txBody>
      </p:sp>
      <p:pic>
        <p:nvPicPr>
          <p:cNvPr id="17" name="Obrázok 16" descr="HolubicaMieru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7884" y="2643182"/>
            <a:ext cx="917219" cy="1000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BlokTextu 17"/>
          <p:cNvSpPr txBox="1"/>
          <p:nvPr/>
        </p:nvSpPr>
        <p:spPr>
          <a:xfrm>
            <a:off x="571472" y="5216926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9600" b="1" dirty="0" smtClean="0">
                <a:solidFill>
                  <a:srgbClr val="FF0000"/>
                </a:solidFill>
              </a:rPr>
              <a:t>= PEKLO</a:t>
            </a:r>
          </a:p>
        </p:txBody>
      </p:sp>
      <p:pic>
        <p:nvPicPr>
          <p:cNvPr id="19" name="Obrázok 18" descr="ClovekMeditujuciMore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43570" y="3929066"/>
            <a:ext cx="1215263" cy="12408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Obrázok 12" descr="MuzUkazujuciPrstom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" name="Skupina 15"/>
          <p:cNvGrpSpPr/>
          <p:nvPr/>
        </p:nvGrpSpPr>
        <p:grpSpPr>
          <a:xfrm>
            <a:off x="1500166" y="1643050"/>
            <a:ext cx="4357718" cy="3786214"/>
            <a:chOff x="1000100" y="928670"/>
            <a:chExt cx="7072362" cy="5286412"/>
          </a:xfrm>
        </p:grpSpPr>
        <p:sp useBgFill="1">
          <p:nvSpPr>
            <p:cNvPr id="20" name="Zaoblený obdĺžnik 19"/>
            <p:cNvSpPr/>
            <p:nvPr/>
          </p:nvSpPr>
          <p:spPr>
            <a:xfrm>
              <a:off x="1000100" y="928670"/>
              <a:ext cx="7072362" cy="5286412"/>
            </a:xfrm>
            <a:prstGeom prst="roundRect">
              <a:avLst>
                <a:gd name="adj" fmla="val 5129"/>
              </a:avLst>
            </a:prstGeom>
            <a:ln w="28575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  <p:sp>
          <p:nvSpPr>
            <p:cNvPr id="21" name="Zaoblený obdĺžnik 20"/>
            <p:cNvSpPr/>
            <p:nvPr/>
          </p:nvSpPr>
          <p:spPr>
            <a:xfrm>
              <a:off x="1071538" y="1000108"/>
              <a:ext cx="6929486" cy="5143536"/>
            </a:xfrm>
            <a:prstGeom prst="roundRect">
              <a:avLst>
                <a:gd name="adj" fmla="val 4131"/>
              </a:avLst>
            </a:prstGeom>
            <a:solidFill>
              <a:schemeClr val="bg1"/>
            </a:solidFill>
            <a:ln w="28575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2" name="BlokTextu 21"/>
          <p:cNvSpPr txBox="1"/>
          <p:nvPr/>
        </p:nvSpPr>
        <p:spPr>
          <a:xfrm>
            <a:off x="1714480" y="1928802"/>
            <a:ext cx="392909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rgbClr val="FF0000"/>
                </a:solidFill>
              </a:rPr>
              <a:t>JE „TREST“ ZA HRIECH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 </a:t>
            </a:r>
            <a:r>
              <a:rPr lang="sk-SK" sz="2400" b="1" dirty="0" smtClean="0">
                <a:solidFill>
                  <a:srgbClr val="FF0000"/>
                </a:solidFill>
              </a:rPr>
              <a:t>niečo, čo na mňa uvalil Boh </a:t>
            </a:r>
            <a:r>
              <a:rPr lang="sk-SK" sz="2400" b="1" dirty="0" smtClean="0"/>
              <a:t>ako pomstu za moje hriechy,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 </a:t>
            </a:r>
            <a:r>
              <a:rPr lang="sk-SK" sz="2400" b="1" dirty="0" smtClean="0">
                <a:solidFill>
                  <a:srgbClr val="FF0000"/>
                </a:solidFill>
              </a:rPr>
              <a:t>alebo je to prirodzený a nutný následok </a:t>
            </a:r>
            <a:r>
              <a:rPr lang="sk-SK" sz="2400" b="1" dirty="0" smtClean="0"/>
              <a:t>môjho rozhodnutia a následného konania a života?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BUDEM </a:t>
            </a:r>
            <a:r>
              <a:rPr lang="sk-SK" sz="4800" b="1" dirty="0" smtClean="0">
                <a:solidFill>
                  <a:srgbClr val="663300"/>
                </a:solidFill>
              </a:rPr>
              <a:t>POTRESTANÝ</a:t>
            </a:r>
            <a:r>
              <a:rPr lang="sk-SK" sz="4800" b="1" dirty="0" smtClean="0">
                <a:solidFill>
                  <a:srgbClr val="663300"/>
                </a:solidFill>
              </a:rPr>
              <a:t>…!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285720" y="994541"/>
            <a:ext cx="6643734" cy="1362889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Byť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Žiť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V jednote lásky s Bohom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a všetkými spasenými ľuďmi</a:t>
            </a:r>
          </a:p>
        </p:txBody>
      </p:sp>
      <p:pic>
        <p:nvPicPr>
          <p:cNvPr id="12" name="Obrázok 11" descr="Chlapec zlatovlasy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5786446" y="857232"/>
            <a:ext cx="1085840" cy="14806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BlokTextu 13"/>
          <p:cNvSpPr txBox="1"/>
          <p:nvPr/>
        </p:nvSpPr>
        <p:spPr>
          <a:xfrm>
            <a:off x="285720" y="2428868"/>
            <a:ext cx="6643734" cy="1362889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Naučiť sa byť ako Boh (</a:t>
            </a:r>
            <a:r>
              <a:rPr lang="sk-SK" sz="2000" b="1" dirty="0" err="1" smtClean="0">
                <a:solidFill>
                  <a:srgbClr val="FF0000"/>
                </a:solidFill>
              </a:rPr>
              <a:t>metanoia</a:t>
            </a:r>
            <a:r>
              <a:rPr lang="sk-SK" sz="2000" b="1" dirty="0" smtClean="0"/>
              <a:t>)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Naučiť sa žiť ako Boh (</a:t>
            </a:r>
            <a:r>
              <a:rPr lang="sk-SK" sz="2000" b="1" dirty="0" smtClean="0">
                <a:solidFill>
                  <a:srgbClr val="FF0000"/>
                </a:solidFill>
              </a:rPr>
              <a:t>obrátenie</a:t>
            </a:r>
            <a:r>
              <a:rPr lang="sk-SK" sz="2000" b="1" dirty="0" smtClean="0"/>
              <a:t>)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… v jednote lásky s Bohom (</a:t>
            </a:r>
            <a:r>
              <a:rPr lang="sk-SK" sz="2000" b="1" dirty="0" smtClean="0">
                <a:solidFill>
                  <a:srgbClr val="FF0000"/>
                </a:solidFill>
              </a:rPr>
              <a:t>dar Ducha Svätého</a:t>
            </a:r>
            <a:r>
              <a:rPr lang="sk-SK" sz="2000" b="1" dirty="0" smtClean="0"/>
              <a:t>)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… a so všetkými spasenými ľuďmi (</a:t>
            </a:r>
            <a:r>
              <a:rPr lang="sk-SK" sz="2000" b="1" dirty="0" smtClean="0">
                <a:solidFill>
                  <a:srgbClr val="FF0000"/>
                </a:solidFill>
              </a:rPr>
              <a:t>Cirkev</a:t>
            </a:r>
            <a:r>
              <a:rPr lang="sk-SK" sz="2000" b="1" dirty="0" smtClean="0"/>
              <a:t>)</a:t>
            </a:r>
          </a:p>
        </p:txBody>
      </p:sp>
      <p:sp>
        <p:nvSpPr>
          <p:cNvPr id="15" name="BlokTextu 14"/>
          <p:cNvSpPr txBox="1"/>
          <p:nvPr/>
        </p:nvSpPr>
        <p:spPr>
          <a:xfrm>
            <a:off x="285720" y="3857628"/>
            <a:ext cx="6643734" cy="1362889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Nebudem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Nebudem žiť ako Boh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… ani v jednote lásky s Bohom</a:t>
            </a:r>
          </a:p>
          <a:p>
            <a:pPr indent="176213">
              <a:buFont typeface="Arial" pitchFamily="34" charset="0"/>
              <a:buChar char="•"/>
            </a:pPr>
            <a:r>
              <a:rPr lang="sk-SK" sz="2000" b="1" dirty="0" smtClean="0"/>
              <a:t>… ani so žiadnymi spasenými ľuďmi</a:t>
            </a:r>
          </a:p>
        </p:txBody>
      </p:sp>
      <p:pic>
        <p:nvPicPr>
          <p:cNvPr id="17" name="Obrázok 16" descr="HolubicaMieru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57884" y="2643182"/>
            <a:ext cx="917219" cy="1000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BlokTextu 17"/>
          <p:cNvSpPr txBox="1"/>
          <p:nvPr/>
        </p:nvSpPr>
        <p:spPr>
          <a:xfrm>
            <a:off x="571472" y="5216926"/>
            <a:ext cx="5500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9600" b="1" dirty="0" smtClean="0">
                <a:solidFill>
                  <a:srgbClr val="FF0000"/>
                </a:solidFill>
              </a:rPr>
              <a:t>= PEKLO</a:t>
            </a:r>
          </a:p>
        </p:txBody>
      </p:sp>
      <p:pic>
        <p:nvPicPr>
          <p:cNvPr id="19" name="Obrázok 18" descr="ClovekMeditujuciMore2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43570" y="3929066"/>
            <a:ext cx="1215263" cy="12408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Obrázok 12" descr="MuzUkazujuciPrstom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Skupina 15"/>
          <p:cNvGrpSpPr/>
          <p:nvPr/>
        </p:nvGrpSpPr>
        <p:grpSpPr>
          <a:xfrm>
            <a:off x="1500166" y="1643050"/>
            <a:ext cx="4357718" cy="3786214"/>
            <a:chOff x="1000100" y="928670"/>
            <a:chExt cx="7072362" cy="5286412"/>
          </a:xfrm>
        </p:grpSpPr>
        <p:sp useBgFill="1">
          <p:nvSpPr>
            <p:cNvPr id="20" name="Zaoblený obdĺžnik 19"/>
            <p:cNvSpPr/>
            <p:nvPr/>
          </p:nvSpPr>
          <p:spPr>
            <a:xfrm>
              <a:off x="1000100" y="928670"/>
              <a:ext cx="7072362" cy="5286412"/>
            </a:xfrm>
            <a:prstGeom prst="roundRect">
              <a:avLst>
                <a:gd name="adj" fmla="val 5129"/>
              </a:avLst>
            </a:prstGeom>
            <a:ln w="28575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  <p:sp>
          <p:nvSpPr>
            <p:cNvPr id="21" name="Zaoblený obdĺžnik 20"/>
            <p:cNvSpPr/>
            <p:nvPr/>
          </p:nvSpPr>
          <p:spPr>
            <a:xfrm>
              <a:off x="1071538" y="1000108"/>
              <a:ext cx="6929486" cy="5143536"/>
            </a:xfrm>
            <a:prstGeom prst="roundRect">
              <a:avLst>
                <a:gd name="adj" fmla="val 4131"/>
              </a:avLst>
            </a:prstGeom>
            <a:solidFill>
              <a:schemeClr val="bg1"/>
            </a:solidFill>
            <a:ln w="28575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2" name="BlokTextu 21"/>
          <p:cNvSpPr txBox="1"/>
          <p:nvPr/>
        </p:nvSpPr>
        <p:spPr>
          <a:xfrm>
            <a:off x="1714480" y="1928802"/>
            <a:ext cx="392909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rgbClr val="FF0000"/>
                </a:solidFill>
              </a:rPr>
              <a:t>MÔŽEM DÚFAŤ,…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 … že aj keď sa rozhodnem nebyť a nežiť ako Boh a s Bohom, nakoniec mi Boh trest odpustí a ja sa cez Jeho milosrdenstvo dostanem do Neba?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Slovami BIBLIE a CIRKVI: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8" name="BlokTextu 17"/>
          <p:cNvSpPr txBox="1"/>
          <p:nvPr/>
        </p:nvSpPr>
        <p:spPr>
          <a:xfrm>
            <a:off x="285720" y="1142984"/>
            <a:ext cx="635798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rgbClr val="FF0000"/>
                </a:solidFill>
              </a:rPr>
              <a:t>BIBLICKÉ SLOVÁ PRE HRIECH: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3200" b="1" dirty="0" smtClean="0"/>
              <a:t> </a:t>
            </a:r>
            <a:r>
              <a:rPr lang="sk-SK" sz="3200" dirty="0" smtClean="0"/>
              <a:t>„</a:t>
            </a:r>
            <a:r>
              <a:rPr lang="sk-SK" sz="3200" b="1" i="1" dirty="0" err="1" smtClean="0">
                <a:solidFill>
                  <a:srgbClr val="FF0000"/>
                </a:solidFill>
              </a:rPr>
              <a:t>pašaa</a:t>
            </a:r>
            <a:r>
              <a:rPr lang="sk-SK" sz="3200" dirty="0" smtClean="0"/>
              <a:t>“, ktoré označuje </a:t>
            </a:r>
            <a:r>
              <a:rPr lang="sk-SK" sz="3200" b="1" dirty="0" smtClean="0"/>
              <a:t>vzburu proti niekomu</a:t>
            </a:r>
            <a:r>
              <a:rPr lang="sk-SK" sz="3200" dirty="0" smtClean="0"/>
              <a:t>, </a:t>
            </a:r>
            <a:r>
              <a:rPr lang="sk-SK" sz="3200" b="1" dirty="0" smtClean="0"/>
              <a:t>odmietnutie niekoho</a:t>
            </a:r>
            <a:r>
              <a:rPr lang="sk-SK" sz="3200" dirty="0" smtClean="0"/>
              <a:t> – </a:t>
            </a:r>
            <a:r>
              <a:rPr lang="sk-SK" sz="3200" b="1" dirty="0" smtClean="0"/>
              <a:t>konkrétne spoločenstva s Bohom a Cirkvou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3200" b="1" dirty="0" smtClean="0"/>
              <a:t> </a:t>
            </a:r>
            <a:r>
              <a:rPr lang="sk-SK" sz="3200" dirty="0" smtClean="0"/>
              <a:t>„</a:t>
            </a:r>
            <a:r>
              <a:rPr lang="sk-SK" sz="3200" b="1" i="1" dirty="0" err="1" smtClean="0">
                <a:solidFill>
                  <a:srgbClr val="FF0000"/>
                </a:solidFill>
              </a:rPr>
              <a:t>hataa</a:t>
            </a:r>
            <a:r>
              <a:rPr lang="sk-SK" sz="3200" dirty="0" smtClean="0"/>
              <a:t>“ a „</a:t>
            </a:r>
            <a:r>
              <a:rPr lang="sk-SK" sz="3200" b="1" i="1" dirty="0" err="1" smtClean="0">
                <a:solidFill>
                  <a:srgbClr val="FF0000"/>
                </a:solidFill>
              </a:rPr>
              <a:t>šagaha</a:t>
            </a:r>
            <a:r>
              <a:rPr lang="sk-SK" sz="3200" dirty="0" smtClean="0"/>
              <a:t>“ – znamenajú </a:t>
            </a:r>
            <a:r>
              <a:rPr lang="sk-SK" sz="3200" b="1" dirty="0" smtClean="0"/>
              <a:t>zablúdiť, minúť svoj cieľ – konkrétne svoje zbožštenie sa</a:t>
            </a:r>
          </a:p>
        </p:txBody>
      </p:sp>
      <p:pic>
        <p:nvPicPr>
          <p:cNvPr id="19" name="Obrázok 18" descr="BibliaKatolick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15206" y="4214818"/>
            <a:ext cx="1588792" cy="21893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Slovami BIBLIE a CIRKVI: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6" name="Obrázok 15" descr="KKC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15206" y="3857628"/>
            <a:ext cx="1609483" cy="25239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BlokTextu 17"/>
          <p:cNvSpPr txBox="1"/>
          <p:nvPr/>
        </p:nvSpPr>
        <p:spPr>
          <a:xfrm>
            <a:off x="285720" y="1142984"/>
            <a:ext cx="63579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rgbClr val="FF0000"/>
                </a:solidFill>
              </a:rPr>
              <a:t>„HRIECHY PROTI DUCHU SVÄTÉMU“: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 </a:t>
            </a:r>
            <a:r>
              <a:rPr lang="sk-SK" sz="2400" b="1" dirty="0" smtClean="0"/>
              <a:t>Opovážlivo sa spoliehať na Božie milosrdenstvo (čiže odpustenie „trestu“ bez obrátenia, zmeny života a pod.) 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 Pochybovať o Božom milosrdenstve a zúfať si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 Závidieť blížnemu Božiu milosť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 Odporovať poznanej zjavenej pravde 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 Zatvrdiť sa proti napomenutiu k obráteniu a k zmene života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 Tvrdošijne zotrvávať v </a:t>
            </a:r>
            <a:r>
              <a:rPr lang="sk-SK" sz="2400" b="1" dirty="0" err="1" smtClean="0"/>
              <a:t>neobrátenosti</a:t>
            </a:r>
            <a:r>
              <a:rPr lang="sk-SK" sz="2400" b="1" dirty="0" smtClean="0"/>
              <a:t> a v starom živote nie podľa Boha a bez Boha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Slovami BIBLIE a CIRKVI: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6643702" y="928670"/>
            <a:ext cx="2286016" cy="2143140"/>
            <a:chOff x="1000100" y="928670"/>
            <a:chExt cx="7072362" cy="5286412"/>
          </a:xfrm>
        </p:grpSpPr>
        <p:sp useBgFill="1">
          <p:nvSpPr>
            <p:cNvPr id="11" name="Zaoblený obdĺžnik 10"/>
            <p:cNvSpPr/>
            <p:nvPr/>
          </p:nvSpPr>
          <p:spPr>
            <a:xfrm>
              <a:off x="1000100" y="928670"/>
              <a:ext cx="7072362" cy="5286412"/>
            </a:xfrm>
            <a:prstGeom prst="roundRect">
              <a:avLst>
                <a:gd name="adj" fmla="val 5129"/>
              </a:avLst>
            </a:prstGeom>
            <a:ln w="28575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  <p:sp>
          <p:nvSpPr>
            <p:cNvPr id="12" name="Zaoblený obdĺžnik 11"/>
            <p:cNvSpPr/>
            <p:nvPr/>
          </p:nvSpPr>
          <p:spPr>
            <a:xfrm>
              <a:off x="1071538" y="1000108"/>
              <a:ext cx="6929486" cy="5143536"/>
            </a:xfrm>
            <a:prstGeom prst="roundRect">
              <a:avLst>
                <a:gd name="adj" fmla="val 4131"/>
              </a:avLst>
            </a:prstGeom>
            <a:solidFill>
              <a:srgbClr val="FFFF00"/>
            </a:solidFill>
            <a:ln w="28575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3" name="BlokTextu 12"/>
          <p:cNvSpPr txBox="1"/>
          <p:nvPr/>
        </p:nvSpPr>
        <p:spPr>
          <a:xfrm>
            <a:off x="6786578" y="1071546"/>
            <a:ext cx="20002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800" b="1" dirty="0" smtClean="0">
                <a:solidFill>
                  <a:srgbClr val="FF0000"/>
                </a:solidFill>
              </a:rPr>
              <a:t>Prečo sa označujú za </a:t>
            </a:r>
            <a:r>
              <a:rPr lang="sk-SK" sz="2800" b="1" dirty="0" err="1" smtClean="0">
                <a:solidFill>
                  <a:srgbClr val="FF0000"/>
                </a:solidFill>
              </a:rPr>
              <a:t>neodpusti-teľné</a:t>
            </a:r>
            <a:r>
              <a:rPr lang="sk-SK" sz="2800" b="1" dirty="0" smtClean="0">
                <a:solidFill>
                  <a:srgbClr val="FF0000"/>
                </a:solidFill>
              </a:rPr>
              <a:t>?</a:t>
            </a:r>
            <a:endParaRPr lang="sk-SK" sz="2800" b="1" dirty="0" smtClean="0"/>
          </a:p>
        </p:txBody>
      </p:sp>
      <p:pic>
        <p:nvPicPr>
          <p:cNvPr id="14" name="Obrázok 13" descr="MuzUkazujuciPrsto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BlokTextu 14"/>
          <p:cNvSpPr txBox="1"/>
          <p:nvPr/>
        </p:nvSpPr>
        <p:spPr>
          <a:xfrm>
            <a:off x="285720" y="1142984"/>
            <a:ext cx="63579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rgbClr val="FF0000"/>
                </a:solidFill>
              </a:rPr>
              <a:t>„HRIECHY PROTI DUCHU SVÄTÉMU“: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 </a:t>
            </a:r>
            <a:r>
              <a:rPr lang="sk-SK" sz="2400" b="1" dirty="0" smtClean="0"/>
              <a:t>Opovážlivo sa spoliehať na Božie milosrdenstvo (čiže odpustenie „trestu“ bez obrátenia, zmeny života a pod.) 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 Pochybovať o Božom milosrdenstve a zúfať si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 Závidieť blížnemu Božiu milosť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 Odporovať poznanej zjavenej pravde 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 Zatvrdiť sa proti napomenutiu k obráteniu a k zmene života</a:t>
            </a:r>
          </a:p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sk-SK" sz="2400" b="1" dirty="0" smtClean="0"/>
              <a:t> Tvrdošijne zotrvávať v </a:t>
            </a:r>
            <a:r>
              <a:rPr lang="sk-SK" sz="2400" b="1" dirty="0" err="1" smtClean="0"/>
              <a:t>neobrátenosti</a:t>
            </a:r>
            <a:r>
              <a:rPr lang="sk-SK" sz="2400" b="1" dirty="0" smtClean="0"/>
              <a:t> a v starom živote nie podľa Boha a bez Boha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571472" y="1262139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9600" b="1" dirty="0" smtClean="0"/>
              <a:t>HRIECH AKO FRUSTRAČNÝ REGRES</a:t>
            </a:r>
            <a:endParaRPr lang="sk-SK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Dnešný sprievodca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7" name="BlokTextu 16"/>
          <p:cNvSpPr txBox="1"/>
          <p:nvPr/>
        </p:nvSpPr>
        <p:spPr bwMode="auto">
          <a:xfrm>
            <a:off x="571472" y="1571612"/>
            <a:ext cx="6072230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Clayton</a:t>
            </a:r>
            <a:r>
              <a:rPr kumimoji="0" lang="sk-SK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Paul </a:t>
            </a:r>
            <a:r>
              <a:rPr kumimoji="0" lang="sk-SK" sz="8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ALDERFER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68" y="714356"/>
            <a:ext cx="1629203" cy="2071702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Obdĺžnik 18"/>
          <p:cNvSpPr/>
          <p:nvPr/>
        </p:nvSpPr>
        <p:spPr>
          <a:xfrm>
            <a:off x="571472" y="3906758"/>
            <a:ext cx="61436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3600" b="1" i="1" dirty="0" smtClean="0">
                <a:solidFill>
                  <a:srgbClr val="663300"/>
                </a:solidFill>
              </a:rPr>
              <a:t>1940 – ešte žije</a:t>
            </a:r>
          </a:p>
          <a:p>
            <a:pPr lvl="0"/>
            <a:r>
              <a:rPr lang="sk-SK" sz="3600" b="1" i="1" dirty="0" smtClean="0">
                <a:solidFill>
                  <a:srgbClr val="663300"/>
                </a:solidFill>
              </a:rPr>
              <a:t>Americký psychológ, ktorý rozvinul </a:t>
            </a:r>
            <a:r>
              <a:rPr lang="sk-SK" sz="3600" b="1" i="1" dirty="0" err="1" smtClean="0">
                <a:solidFill>
                  <a:srgbClr val="663300"/>
                </a:solidFill>
              </a:rPr>
              <a:t>Maslowovu</a:t>
            </a:r>
            <a:r>
              <a:rPr lang="sk-SK" sz="3600" b="1" i="1" dirty="0" smtClean="0">
                <a:solidFill>
                  <a:srgbClr val="663300"/>
                </a:solidFill>
              </a:rPr>
              <a:t> hierarchiu potrieb do vlastnej ERG teórie.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FRUSTRAČNÝ REGRES</a:t>
            </a:r>
            <a:endParaRPr lang="sk-SK" sz="4800" b="1" dirty="0">
              <a:solidFill>
                <a:srgbClr val="663300"/>
              </a:solidFill>
            </a:endParaRPr>
          </a:p>
        </p:txBody>
      </p:sp>
      <p:grpSp>
        <p:nvGrpSpPr>
          <p:cNvPr id="1029" name="Group 5"/>
          <p:cNvGrpSpPr>
            <a:grpSpLocks noChangeAspect="1"/>
          </p:cNvGrpSpPr>
          <p:nvPr/>
        </p:nvGrpSpPr>
        <p:grpSpPr bwMode="auto">
          <a:xfrm>
            <a:off x="357158" y="3000372"/>
            <a:ext cx="3629025" cy="3417887"/>
            <a:chOff x="1737" y="1083"/>
            <a:chExt cx="2286" cy="2153"/>
          </a:xfrm>
        </p:grpSpPr>
        <p:sp>
          <p:nvSpPr>
            <p:cNvPr id="10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37" y="1083"/>
              <a:ext cx="2286" cy="2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97" y="1487"/>
              <a:ext cx="333" cy="305"/>
            </a:xfrm>
            <a:custGeom>
              <a:avLst/>
              <a:gdLst/>
              <a:ahLst/>
              <a:cxnLst>
                <a:cxn ang="0">
                  <a:pos x="0" y="1265"/>
                </a:cxn>
                <a:cxn ang="0">
                  <a:pos x="1389" y="1270"/>
                </a:cxn>
                <a:cxn ang="0">
                  <a:pos x="681" y="0"/>
                </a:cxn>
                <a:cxn ang="0">
                  <a:pos x="0" y="1265"/>
                </a:cxn>
              </a:cxnLst>
              <a:rect l="0" t="0" r="r" b="b"/>
              <a:pathLst>
                <a:path w="1389" h="1270">
                  <a:moveTo>
                    <a:pt x="0" y="1265"/>
                  </a:moveTo>
                  <a:lnTo>
                    <a:pt x="1389" y="1270"/>
                  </a:lnTo>
                  <a:lnTo>
                    <a:pt x="681" y="0"/>
                  </a:lnTo>
                  <a:lnTo>
                    <a:pt x="0" y="1265"/>
                  </a:lnTo>
                  <a:close/>
                </a:path>
              </a:pathLst>
            </a:custGeom>
            <a:solidFill>
              <a:srgbClr val="FF0000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>
                <a:solidFill>
                  <a:srgbClr val="FF0000"/>
                </a:solidFill>
              </a:endParaRPr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2881" y="1471"/>
              <a:ext cx="358" cy="331"/>
            </a:xfrm>
            <a:custGeom>
              <a:avLst/>
              <a:gdLst/>
              <a:ahLst/>
              <a:cxnLst>
                <a:cxn ang="0">
                  <a:pos x="1445" y="1378"/>
                </a:cxn>
                <a:cxn ang="0">
                  <a:pos x="43" y="1378"/>
                </a:cxn>
                <a:cxn ang="0">
                  <a:pos x="0" y="1336"/>
                </a:cxn>
                <a:cxn ang="0">
                  <a:pos x="7" y="1312"/>
                </a:cxn>
                <a:cxn ang="0">
                  <a:pos x="707" y="28"/>
                </a:cxn>
                <a:cxn ang="0">
                  <a:pos x="764" y="11"/>
                </a:cxn>
                <a:cxn ang="0">
                  <a:pos x="781" y="28"/>
                </a:cxn>
                <a:cxn ang="0">
                  <a:pos x="1482" y="1316"/>
                </a:cxn>
                <a:cxn ang="0">
                  <a:pos x="1465" y="1373"/>
                </a:cxn>
                <a:cxn ang="0">
                  <a:pos x="1445" y="1378"/>
                </a:cxn>
                <a:cxn ang="0">
                  <a:pos x="114" y="1293"/>
                </a:cxn>
                <a:cxn ang="0">
                  <a:pos x="1374" y="1293"/>
                </a:cxn>
                <a:cxn ang="0">
                  <a:pos x="744" y="137"/>
                </a:cxn>
                <a:cxn ang="0">
                  <a:pos x="114" y="1293"/>
                </a:cxn>
              </a:cxnLst>
              <a:rect l="0" t="0" r="r" b="b"/>
              <a:pathLst>
                <a:path w="1493" h="1378">
                  <a:moveTo>
                    <a:pt x="1445" y="1378"/>
                  </a:moveTo>
                  <a:lnTo>
                    <a:pt x="43" y="1378"/>
                  </a:lnTo>
                  <a:cubicBezTo>
                    <a:pt x="19" y="1378"/>
                    <a:pt x="0" y="1359"/>
                    <a:pt x="0" y="1336"/>
                  </a:cubicBezTo>
                  <a:cubicBezTo>
                    <a:pt x="0" y="1327"/>
                    <a:pt x="3" y="1319"/>
                    <a:pt x="7" y="1312"/>
                  </a:cubicBezTo>
                  <a:lnTo>
                    <a:pt x="707" y="28"/>
                  </a:lnTo>
                  <a:cubicBezTo>
                    <a:pt x="718" y="8"/>
                    <a:pt x="743" y="0"/>
                    <a:pt x="764" y="11"/>
                  </a:cubicBezTo>
                  <a:cubicBezTo>
                    <a:pt x="771" y="15"/>
                    <a:pt x="777" y="21"/>
                    <a:pt x="781" y="28"/>
                  </a:cubicBezTo>
                  <a:lnTo>
                    <a:pt x="1482" y="1316"/>
                  </a:lnTo>
                  <a:cubicBezTo>
                    <a:pt x="1493" y="1336"/>
                    <a:pt x="1486" y="1362"/>
                    <a:pt x="1465" y="1373"/>
                  </a:cubicBezTo>
                  <a:cubicBezTo>
                    <a:pt x="1459" y="1376"/>
                    <a:pt x="1452" y="1378"/>
                    <a:pt x="1445" y="1378"/>
                  </a:cubicBezTo>
                  <a:close/>
                  <a:moveTo>
                    <a:pt x="114" y="1293"/>
                  </a:moveTo>
                  <a:lnTo>
                    <a:pt x="1374" y="1293"/>
                  </a:lnTo>
                  <a:lnTo>
                    <a:pt x="744" y="137"/>
                  </a:lnTo>
                  <a:lnTo>
                    <a:pt x="114" y="1293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703" y="1834"/>
              <a:ext cx="716" cy="312"/>
            </a:xfrm>
            <a:custGeom>
              <a:avLst/>
              <a:gdLst/>
              <a:ahLst/>
              <a:cxnLst>
                <a:cxn ang="0">
                  <a:pos x="0" y="1302"/>
                </a:cxn>
                <a:cxn ang="0">
                  <a:pos x="692" y="0"/>
                </a:cxn>
                <a:cxn ang="0">
                  <a:pos x="2271" y="0"/>
                </a:cxn>
                <a:cxn ang="0">
                  <a:pos x="2984" y="1302"/>
                </a:cxn>
                <a:cxn ang="0">
                  <a:pos x="0" y="1302"/>
                </a:cxn>
              </a:cxnLst>
              <a:rect l="0" t="0" r="r" b="b"/>
              <a:pathLst>
                <a:path w="2984" h="1302">
                  <a:moveTo>
                    <a:pt x="0" y="1302"/>
                  </a:moveTo>
                  <a:lnTo>
                    <a:pt x="692" y="0"/>
                  </a:lnTo>
                  <a:lnTo>
                    <a:pt x="2271" y="0"/>
                  </a:lnTo>
                  <a:lnTo>
                    <a:pt x="2984" y="1302"/>
                  </a:lnTo>
                  <a:lnTo>
                    <a:pt x="0" y="1302"/>
                  </a:lnTo>
                  <a:close/>
                </a:path>
              </a:pathLst>
            </a:custGeom>
            <a:solidFill>
              <a:srgbClr val="FF0000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2686" y="1823"/>
              <a:ext cx="747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2350" y="0"/>
                </a:cxn>
                <a:cxn ang="0">
                  <a:pos x="2388" y="26"/>
                </a:cxn>
                <a:cxn ang="0">
                  <a:pos x="3102" y="1336"/>
                </a:cxn>
                <a:cxn ang="0">
                  <a:pos x="3085" y="1393"/>
                </a:cxn>
                <a:cxn ang="0">
                  <a:pos x="3065" y="1399"/>
                </a:cxn>
                <a:cxn ang="0">
                  <a:pos x="3065" y="1399"/>
                </a:cxn>
                <a:cxn ang="0">
                  <a:pos x="42" y="1399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2325" y="85"/>
                </a:cxn>
                <a:cxn ang="0">
                  <a:pos x="783" y="85"/>
                </a:cxn>
                <a:cxn ang="0">
                  <a:pos x="113" y="1314"/>
                </a:cxn>
                <a:cxn ang="0">
                  <a:pos x="2994" y="1314"/>
                </a:cxn>
                <a:cxn ang="0">
                  <a:pos x="2325" y="85"/>
                </a:cxn>
              </a:cxnLst>
              <a:rect l="0" t="0" r="r" b="b"/>
              <a:pathLst>
                <a:path w="3113" h="1399">
                  <a:moveTo>
                    <a:pt x="758" y="0"/>
                  </a:moveTo>
                  <a:lnTo>
                    <a:pt x="2350" y="0"/>
                  </a:lnTo>
                  <a:cubicBezTo>
                    <a:pt x="2367" y="0"/>
                    <a:pt x="2382" y="11"/>
                    <a:pt x="2388" y="26"/>
                  </a:cubicBezTo>
                  <a:lnTo>
                    <a:pt x="3102" y="1336"/>
                  </a:lnTo>
                  <a:cubicBezTo>
                    <a:pt x="3113" y="1357"/>
                    <a:pt x="3106" y="1382"/>
                    <a:pt x="3085" y="1393"/>
                  </a:cubicBezTo>
                  <a:cubicBezTo>
                    <a:pt x="3079" y="1397"/>
                    <a:pt x="3072" y="1399"/>
                    <a:pt x="3065" y="1399"/>
                  </a:cubicBezTo>
                  <a:lnTo>
                    <a:pt x="3065" y="1399"/>
                  </a:lnTo>
                  <a:lnTo>
                    <a:pt x="42" y="1399"/>
                  </a:lnTo>
                  <a:cubicBezTo>
                    <a:pt x="19" y="1399"/>
                    <a:pt x="0" y="1380"/>
                    <a:pt x="0" y="1356"/>
                  </a:cubicBezTo>
                  <a:cubicBezTo>
                    <a:pt x="0" y="1348"/>
                    <a:pt x="3" y="1340"/>
                    <a:pt x="7" y="1333"/>
                  </a:cubicBezTo>
                  <a:lnTo>
                    <a:pt x="721" y="22"/>
                  </a:lnTo>
                  <a:cubicBezTo>
                    <a:pt x="728" y="8"/>
                    <a:pt x="743" y="0"/>
                    <a:pt x="758" y="0"/>
                  </a:cubicBezTo>
                  <a:close/>
                  <a:moveTo>
                    <a:pt x="2325" y="85"/>
                  </a:moveTo>
                  <a:lnTo>
                    <a:pt x="783" y="85"/>
                  </a:lnTo>
                  <a:lnTo>
                    <a:pt x="113" y="1314"/>
                  </a:lnTo>
                  <a:lnTo>
                    <a:pt x="2994" y="1314"/>
                  </a:lnTo>
                  <a:lnTo>
                    <a:pt x="2325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>
                <a:solidFill>
                  <a:srgbClr val="FF0000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115" y="2901"/>
              <a:ext cx="1889" cy="316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7154" y="0"/>
                </a:cxn>
                <a:cxn ang="0">
                  <a:pos x="7870" y="1314"/>
                </a:cxn>
                <a:cxn ang="0">
                  <a:pos x="0" y="1314"/>
                </a:cxn>
                <a:cxn ang="0">
                  <a:pos x="715" y="0"/>
                </a:cxn>
              </a:cxnLst>
              <a:rect l="0" t="0" r="r" b="b"/>
              <a:pathLst>
                <a:path w="7870" h="1314">
                  <a:moveTo>
                    <a:pt x="715" y="0"/>
                  </a:moveTo>
                  <a:lnTo>
                    <a:pt x="7154" y="0"/>
                  </a:lnTo>
                  <a:lnTo>
                    <a:pt x="7870" y="1314"/>
                  </a:lnTo>
                  <a:lnTo>
                    <a:pt x="0" y="131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2104" y="2891"/>
              <a:ext cx="1911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7197" y="0"/>
                </a:cxn>
                <a:cxn ang="0">
                  <a:pos x="7236" y="26"/>
                </a:cxn>
                <a:cxn ang="0">
                  <a:pos x="7950" y="1336"/>
                </a:cxn>
                <a:cxn ang="0">
                  <a:pos x="7933" y="1393"/>
                </a:cxn>
                <a:cxn ang="0">
                  <a:pos x="7913" y="1398"/>
                </a:cxn>
                <a:cxn ang="0">
                  <a:pos x="7913" y="1399"/>
                </a:cxn>
                <a:cxn ang="0">
                  <a:pos x="43" y="1399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7172" y="85"/>
                </a:cxn>
                <a:cxn ang="0">
                  <a:pos x="783" y="85"/>
                </a:cxn>
                <a:cxn ang="0">
                  <a:pos x="114" y="1314"/>
                </a:cxn>
                <a:cxn ang="0">
                  <a:pos x="7842" y="1314"/>
                </a:cxn>
                <a:cxn ang="0">
                  <a:pos x="7172" y="85"/>
                </a:cxn>
              </a:cxnLst>
              <a:rect l="0" t="0" r="r" b="b"/>
              <a:pathLst>
                <a:path w="7961" h="1399">
                  <a:moveTo>
                    <a:pt x="758" y="0"/>
                  </a:moveTo>
                  <a:lnTo>
                    <a:pt x="7197" y="0"/>
                  </a:lnTo>
                  <a:cubicBezTo>
                    <a:pt x="7215" y="0"/>
                    <a:pt x="7230" y="11"/>
                    <a:pt x="7236" y="26"/>
                  </a:cubicBezTo>
                  <a:lnTo>
                    <a:pt x="7950" y="1336"/>
                  </a:lnTo>
                  <a:cubicBezTo>
                    <a:pt x="7961" y="1356"/>
                    <a:pt x="7953" y="1382"/>
                    <a:pt x="7933" y="1393"/>
                  </a:cubicBezTo>
                  <a:cubicBezTo>
                    <a:pt x="7927" y="1397"/>
                    <a:pt x="7920" y="1398"/>
                    <a:pt x="7913" y="1398"/>
                  </a:cubicBezTo>
                  <a:lnTo>
                    <a:pt x="7913" y="1399"/>
                  </a:lnTo>
                  <a:lnTo>
                    <a:pt x="43" y="1399"/>
                  </a:lnTo>
                  <a:cubicBezTo>
                    <a:pt x="19" y="1399"/>
                    <a:pt x="0" y="1380"/>
                    <a:pt x="0" y="1356"/>
                  </a:cubicBezTo>
                  <a:cubicBezTo>
                    <a:pt x="0" y="1348"/>
                    <a:pt x="3" y="1340"/>
                    <a:pt x="7" y="1333"/>
                  </a:cubicBezTo>
                  <a:lnTo>
                    <a:pt x="721" y="22"/>
                  </a:lnTo>
                  <a:cubicBezTo>
                    <a:pt x="729" y="8"/>
                    <a:pt x="743" y="0"/>
                    <a:pt x="758" y="0"/>
                  </a:cubicBezTo>
                  <a:close/>
                  <a:moveTo>
                    <a:pt x="7172" y="85"/>
                  </a:moveTo>
                  <a:lnTo>
                    <a:pt x="783" y="85"/>
                  </a:lnTo>
                  <a:lnTo>
                    <a:pt x="114" y="1314"/>
                  </a:lnTo>
                  <a:lnTo>
                    <a:pt x="7842" y="1314"/>
                  </a:lnTo>
                  <a:lnTo>
                    <a:pt x="7172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309" y="2544"/>
              <a:ext cx="1500" cy="316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5534" y="0"/>
                </a:cxn>
                <a:cxn ang="0">
                  <a:pos x="6250" y="1314"/>
                </a:cxn>
                <a:cxn ang="0">
                  <a:pos x="0" y="1314"/>
                </a:cxn>
                <a:cxn ang="0">
                  <a:pos x="715" y="0"/>
                </a:cxn>
              </a:cxnLst>
              <a:rect l="0" t="0" r="r" b="b"/>
              <a:pathLst>
                <a:path w="6250" h="1314">
                  <a:moveTo>
                    <a:pt x="715" y="0"/>
                  </a:moveTo>
                  <a:lnTo>
                    <a:pt x="5534" y="0"/>
                  </a:lnTo>
                  <a:lnTo>
                    <a:pt x="6250" y="1314"/>
                  </a:lnTo>
                  <a:lnTo>
                    <a:pt x="0" y="131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2299" y="2534"/>
              <a:ext cx="1522" cy="336"/>
            </a:xfrm>
            <a:custGeom>
              <a:avLst/>
              <a:gdLst/>
              <a:ahLst/>
              <a:cxnLst>
                <a:cxn ang="0">
                  <a:pos x="757" y="0"/>
                </a:cxn>
                <a:cxn ang="0">
                  <a:pos x="5576" y="0"/>
                </a:cxn>
                <a:cxn ang="0">
                  <a:pos x="5615" y="26"/>
                </a:cxn>
                <a:cxn ang="0">
                  <a:pos x="6329" y="1336"/>
                </a:cxn>
                <a:cxn ang="0">
                  <a:pos x="6312" y="1394"/>
                </a:cxn>
                <a:cxn ang="0">
                  <a:pos x="6292" y="1399"/>
                </a:cxn>
                <a:cxn ang="0">
                  <a:pos x="6292" y="1399"/>
                </a:cxn>
                <a:cxn ang="0">
                  <a:pos x="42" y="1399"/>
                </a:cxn>
                <a:cxn ang="0">
                  <a:pos x="0" y="1357"/>
                </a:cxn>
                <a:cxn ang="0">
                  <a:pos x="7" y="1333"/>
                </a:cxn>
                <a:cxn ang="0">
                  <a:pos x="720" y="23"/>
                </a:cxn>
                <a:cxn ang="0">
                  <a:pos x="757" y="1"/>
                </a:cxn>
                <a:cxn ang="0">
                  <a:pos x="757" y="0"/>
                </a:cxn>
                <a:cxn ang="0">
                  <a:pos x="5551" y="85"/>
                </a:cxn>
                <a:cxn ang="0">
                  <a:pos x="782" y="85"/>
                </a:cxn>
                <a:cxn ang="0">
                  <a:pos x="113" y="1314"/>
                </a:cxn>
                <a:cxn ang="0">
                  <a:pos x="6220" y="1314"/>
                </a:cxn>
                <a:cxn ang="0">
                  <a:pos x="5551" y="85"/>
                </a:cxn>
              </a:cxnLst>
              <a:rect l="0" t="0" r="r" b="b"/>
              <a:pathLst>
                <a:path w="6340" h="1399">
                  <a:moveTo>
                    <a:pt x="757" y="0"/>
                  </a:moveTo>
                  <a:lnTo>
                    <a:pt x="5576" y="0"/>
                  </a:lnTo>
                  <a:cubicBezTo>
                    <a:pt x="5593" y="0"/>
                    <a:pt x="5608" y="11"/>
                    <a:pt x="5615" y="26"/>
                  </a:cubicBezTo>
                  <a:lnTo>
                    <a:pt x="6329" y="1336"/>
                  </a:lnTo>
                  <a:cubicBezTo>
                    <a:pt x="6340" y="1357"/>
                    <a:pt x="6332" y="1382"/>
                    <a:pt x="6312" y="1394"/>
                  </a:cubicBezTo>
                  <a:cubicBezTo>
                    <a:pt x="6305" y="1397"/>
                    <a:pt x="6298" y="1399"/>
                    <a:pt x="6292" y="1399"/>
                  </a:cubicBezTo>
                  <a:lnTo>
                    <a:pt x="6292" y="1399"/>
                  </a:lnTo>
                  <a:lnTo>
                    <a:pt x="42" y="1399"/>
                  </a:lnTo>
                  <a:cubicBezTo>
                    <a:pt x="19" y="1399"/>
                    <a:pt x="0" y="1380"/>
                    <a:pt x="0" y="1357"/>
                  </a:cubicBezTo>
                  <a:cubicBezTo>
                    <a:pt x="0" y="1348"/>
                    <a:pt x="2" y="1340"/>
                    <a:pt x="7" y="1333"/>
                  </a:cubicBezTo>
                  <a:lnTo>
                    <a:pt x="720" y="23"/>
                  </a:lnTo>
                  <a:cubicBezTo>
                    <a:pt x="728" y="9"/>
                    <a:pt x="743" y="1"/>
                    <a:pt x="757" y="1"/>
                  </a:cubicBezTo>
                  <a:lnTo>
                    <a:pt x="757" y="0"/>
                  </a:lnTo>
                  <a:close/>
                  <a:moveTo>
                    <a:pt x="5551" y="85"/>
                  </a:moveTo>
                  <a:lnTo>
                    <a:pt x="782" y="85"/>
                  </a:lnTo>
                  <a:lnTo>
                    <a:pt x="113" y="1314"/>
                  </a:lnTo>
                  <a:lnTo>
                    <a:pt x="6220" y="1314"/>
                  </a:lnTo>
                  <a:lnTo>
                    <a:pt x="5551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502" y="2190"/>
              <a:ext cx="1114" cy="3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3928" y="0"/>
                </a:cxn>
                <a:cxn ang="0">
                  <a:pos x="4290" y="664"/>
                </a:cxn>
                <a:cxn ang="0">
                  <a:pos x="4643" y="1314"/>
                </a:cxn>
                <a:cxn ang="0">
                  <a:pos x="0" y="1314"/>
                </a:cxn>
                <a:cxn ang="0">
                  <a:pos x="354" y="664"/>
                </a:cxn>
                <a:cxn ang="0">
                  <a:pos x="716" y="0"/>
                </a:cxn>
              </a:cxnLst>
              <a:rect l="0" t="0" r="r" b="b"/>
              <a:pathLst>
                <a:path w="4643" h="1314">
                  <a:moveTo>
                    <a:pt x="716" y="0"/>
                  </a:moveTo>
                  <a:lnTo>
                    <a:pt x="3928" y="0"/>
                  </a:lnTo>
                  <a:lnTo>
                    <a:pt x="4290" y="664"/>
                  </a:lnTo>
                  <a:lnTo>
                    <a:pt x="4643" y="1314"/>
                  </a:lnTo>
                  <a:lnTo>
                    <a:pt x="0" y="1314"/>
                  </a:lnTo>
                  <a:lnTo>
                    <a:pt x="354" y="664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9" name="Freeform 15"/>
            <p:cNvSpPr>
              <a:spLocks noEditPoints="1"/>
            </p:cNvSpPr>
            <p:nvPr/>
          </p:nvSpPr>
          <p:spPr bwMode="auto">
            <a:xfrm>
              <a:off x="2492" y="2180"/>
              <a:ext cx="1136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3970" y="0"/>
                </a:cxn>
                <a:cxn ang="0">
                  <a:pos x="4009" y="25"/>
                </a:cxn>
                <a:cxn ang="0">
                  <a:pos x="4369" y="686"/>
                </a:cxn>
                <a:cxn ang="0">
                  <a:pos x="4722" y="1336"/>
                </a:cxn>
                <a:cxn ang="0">
                  <a:pos x="4706" y="1393"/>
                </a:cxn>
                <a:cxn ang="0">
                  <a:pos x="4685" y="1398"/>
                </a:cxn>
                <a:cxn ang="0">
                  <a:pos x="4685" y="1398"/>
                </a:cxn>
                <a:cxn ang="0">
                  <a:pos x="42" y="1398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359" y="686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3945" y="85"/>
                </a:cxn>
                <a:cxn ang="0">
                  <a:pos x="783" y="85"/>
                </a:cxn>
                <a:cxn ang="0">
                  <a:pos x="433" y="726"/>
                </a:cxn>
                <a:cxn ang="0">
                  <a:pos x="113" y="1314"/>
                </a:cxn>
                <a:cxn ang="0">
                  <a:pos x="4614" y="1314"/>
                </a:cxn>
                <a:cxn ang="0">
                  <a:pos x="4294" y="726"/>
                </a:cxn>
                <a:cxn ang="0">
                  <a:pos x="3945" y="85"/>
                </a:cxn>
              </a:cxnLst>
              <a:rect l="0" t="0" r="r" b="b"/>
              <a:pathLst>
                <a:path w="4734" h="1398">
                  <a:moveTo>
                    <a:pt x="758" y="0"/>
                  </a:moveTo>
                  <a:lnTo>
                    <a:pt x="3970" y="0"/>
                  </a:lnTo>
                  <a:cubicBezTo>
                    <a:pt x="3987" y="0"/>
                    <a:pt x="4002" y="10"/>
                    <a:pt x="4009" y="25"/>
                  </a:cubicBezTo>
                  <a:lnTo>
                    <a:pt x="4369" y="686"/>
                  </a:lnTo>
                  <a:lnTo>
                    <a:pt x="4722" y="1336"/>
                  </a:lnTo>
                  <a:cubicBezTo>
                    <a:pt x="4734" y="1356"/>
                    <a:pt x="4726" y="1382"/>
                    <a:pt x="4706" y="1393"/>
                  </a:cubicBezTo>
                  <a:cubicBezTo>
                    <a:pt x="4699" y="1397"/>
                    <a:pt x="4692" y="1398"/>
                    <a:pt x="4685" y="1398"/>
                  </a:cubicBezTo>
                  <a:lnTo>
                    <a:pt x="4685" y="1398"/>
                  </a:lnTo>
                  <a:lnTo>
                    <a:pt x="42" y="1398"/>
                  </a:lnTo>
                  <a:cubicBezTo>
                    <a:pt x="19" y="1398"/>
                    <a:pt x="0" y="1379"/>
                    <a:pt x="0" y="1356"/>
                  </a:cubicBezTo>
                  <a:cubicBezTo>
                    <a:pt x="0" y="1347"/>
                    <a:pt x="2" y="1339"/>
                    <a:pt x="7" y="1333"/>
                  </a:cubicBezTo>
                  <a:lnTo>
                    <a:pt x="359" y="686"/>
                  </a:lnTo>
                  <a:lnTo>
                    <a:pt x="721" y="22"/>
                  </a:lnTo>
                  <a:cubicBezTo>
                    <a:pt x="728" y="8"/>
                    <a:pt x="743" y="0"/>
                    <a:pt x="758" y="0"/>
                  </a:cubicBezTo>
                  <a:close/>
                  <a:moveTo>
                    <a:pt x="3945" y="85"/>
                  </a:moveTo>
                  <a:lnTo>
                    <a:pt x="783" y="85"/>
                  </a:lnTo>
                  <a:lnTo>
                    <a:pt x="433" y="726"/>
                  </a:lnTo>
                  <a:lnTo>
                    <a:pt x="113" y="1314"/>
                  </a:lnTo>
                  <a:lnTo>
                    <a:pt x="4614" y="1314"/>
                  </a:lnTo>
                  <a:lnTo>
                    <a:pt x="4294" y="726"/>
                  </a:lnTo>
                  <a:lnTo>
                    <a:pt x="3945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749" y="3045"/>
              <a:ext cx="3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PREŽITIE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749" y="2691"/>
              <a:ext cx="31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ISTOTA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1749" y="2331"/>
              <a:ext cx="31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SPOLO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013" y="2331"/>
              <a:ext cx="25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ČNOS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235" y="2331"/>
              <a:ext cx="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Ť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1749" y="1971"/>
              <a:ext cx="48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DÔLEŽITOS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2187" y="1971"/>
              <a:ext cx="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Ť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1749" y="1617"/>
              <a:ext cx="71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SEBAREALIZÁCIA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1749" y="1281"/>
              <a:ext cx="756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TRANSCENDENCIA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9" name="Freeform 25"/>
            <p:cNvSpPr>
              <a:spLocks noEditPoints="1"/>
            </p:cNvSpPr>
            <p:nvPr/>
          </p:nvSpPr>
          <p:spPr bwMode="auto">
            <a:xfrm>
              <a:off x="2940" y="1095"/>
              <a:ext cx="250" cy="293"/>
            </a:xfrm>
            <a:custGeom>
              <a:avLst/>
              <a:gdLst/>
              <a:ahLst/>
              <a:cxnLst>
                <a:cxn ang="0">
                  <a:pos x="765" y="1218"/>
                </a:cxn>
                <a:cxn ang="0">
                  <a:pos x="278" y="1218"/>
                </a:cxn>
                <a:cxn ang="0">
                  <a:pos x="278" y="521"/>
                </a:cxn>
                <a:cxn ang="0">
                  <a:pos x="0" y="521"/>
                </a:cxn>
                <a:cxn ang="0">
                  <a:pos x="521" y="0"/>
                </a:cxn>
                <a:cxn ang="0">
                  <a:pos x="1042" y="521"/>
                </a:cxn>
                <a:cxn ang="0">
                  <a:pos x="765" y="521"/>
                </a:cxn>
                <a:cxn ang="0">
                  <a:pos x="765" y="1218"/>
                </a:cxn>
                <a:cxn ang="0">
                  <a:pos x="521" y="115"/>
                </a:cxn>
                <a:cxn ang="0">
                  <a:pos x="196" y="440"/>
                </a:cxn>
                <a:cxn ang="0">
                  <a:pos x="359" y="440"/>
                </a:cxn>
                <a:cxn ang="0">
                  <a:pos x="359" y="1138"/>
                </a:cxn>
                <a:cxn ang="0">
                  <a:pos x="683" y="1138"/>
                </a:cxn>
                <a:cxn ang="0">
                  <a:pos x="683" y="440"/>
                </a:cxn>
                <a:cxn ang="0">
                  <a:pos x="846" y="440"/>
                </a:cxn>
                <a:cxn ang="0">
                  <a:pos x="521" y="115"/>
                </a:cxn>
              </a:cxnLst>
              <a:rect l="0" t="0" r="r" b="b"/>
              <a:pathLst>
                <a:path w="1042" h="1218">
                  <a:moveTo>
                    <a:pt x="765" y="1218"/>
                  </a:moveTo>
                  <a:lnTo>
                    <a:pt x="278" y="1218"/>
                  </a:lnTo>
                  <a:lnTo>
                    <a:pt x="278" y="521"/>
                  </a:lnTo>
                  <a:lnTo>
                    <a:pt x="0" y="521"/>
                  </a:lnTo>
                  <a:lnTo>
                    <a:pt x="521" y="0"/>
                  </a:lnTo>
                  <a:lnTo>
                    <a:pt x="1042" y="521"/>
                  </a:lnTo>
                  <a:lnTo>
                    <a:pt x="765" y="521"/>
                  </a:lnTo>
                  <a:lnTo>
                    <a:pt x="765" y="1218"/>
                  </a:lnTo>
                  <a:close/>
                  <a:moveTo>
                    <a:pt x="521" y="115"/>
                  </a:moveTo>
                  <a:lnTo>
                    <a:pt x="196" y="440"/>
                  </a:lnTo>
                  <a:lnTo>
                    <a:pt x="359" y="440"/>
                  </a:lnTo>
                  <a:lnTo>
                    <a:pt x="359" y="1138"/>
                  </a:lnTo>
                  <a:lnTo>
                    <a:pt x="683" y="1138"/>
                  </a:lnTo>
                  <a:lnTo>
                    <a:pt x="683" y="440"/>
                  </a:lnTo>
                  <a:lnTo>
                    <a:pt x="846" y="440"/>
                  </a:lnTo>
                  <a:lnTo>
                    <a:pt x="521" y="115"/>
                  </a:lnTo>
                  <a:close/>
                </a:path>
              </a:pathLst>
            </a:custGeom>
            <a:solidFill>
              <a:srgbClr val="141515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32" name="BlokTextu 31"/>
          <p:cNvSpPr txBox="1"/>
          <p:nvPr/>
        </p:nvSpPr>
        <p:spPr bwMode="auto">
          <a:xfrm>
            <a:off x="357158" y="1071546"/>
            <a:ext cx="6572296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rgbClr val="663300"/>
                </a:solidFill>
              </a:rPr>
              <a:t>Predstavte si, že </a:t>
            </a:r>
            <a:r>
              <a:rPr lang="sk-SK" sz="2400" b="1" dirty="0" smtClean="0">
                <a:solidFill>
                  <a:srgbClr val="663300"/>
                </a:solidFill>
              </a:rPr>
              <a:t>sa </a:t>
            </a:r>
            <a:r>
              <a:rPr lang="sk-SK" sz="2400" b="1" i="1" dirty="0" smtClean="0">
                <a:solidFill>
                  <a:srgbClr val="663300"/>
                </a:solidFill>
              </a:rPr>
              <a:t>chcete stať šampiónom vo svojom obľúbenom športe – tvrdo driete, trénujete, zapierate sa, len aby ste tento cieľ dosiahli!</a:t>
            </a:r>
          </a:p>
        </p:txBody>
      </p:sp>
      <p:pic>
        <p:nvPicPr>
          <p:cNvPr id="33" name="Obrázok 32" descr="Vzpieracka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2000" y="3786190"/>
            <a:ext cx="3671184" cy="2620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BlokTextu 10"/>
          <p:cNvSpPr txBox="1"/>
          <p:nvPr/>
        </p:nvSpPr>
        <p:spPr>
          <a:xfrm>
            <a:off x="571472" y="1857364"/>
            <a:ext cx="80010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9600" b="1" dirty="0" smtClean="0"/>
              <a:t>PRINCÍP HRIECHU</a:t>
            </a:r>
            <a:endParaRPr lang="sk-SK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FRUSTRAČNÝ REGRES</a:t>
            </a:r>
            <a:endParaRPr lang="sk-SK" sz="4800" b="1" dirty="0">
              <a:solidFill>
                <a:srgbClr val="663300"/>
              </a:solidFill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57158" y="3000372"/>
            <a:ext cx="3629025" cy="3417887"/>
            <a:chOff x="1737" y="1083"/>
            <a:chExt cx="2286" cy="2153"/>
          </a:xfrm>
        </p:grpSpPr>
        <p:sp>
          <p:nvSpPr>
            <p:cNvPr id="10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37" y="1083"/>
              <a:ext cx="2286" cy="2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97" y="1487"/>
              <a:ext cx="333" cy="305"/>
            </a:xfrm>
            <a:custGeom>
              <a:avLst/>
              <a:gdLst/>
              <a:ahLst/>
              <a:cxnLst>
                <a:cxn ang="0">
                  <a:pos x="0" y="1265"/>
                </a:cxn>
                <a:cxn ang="0">
                  <a:pos x="1389" y="1270"/>
                </a:cxn>
                <a:cxn ang="0">
                  <a:pos x="681" y="0"/>
                </a:cxn>
                <a:cxn ang="0">
                  <a:pos x="0" y="1265"/>
                </a:cxn>
              </a:cxnLst>
              <a:rect l="0" t="0" r="r" b="b"/>
              <a:pathLst>
                <a:path w="1389" h="1270">
                  <a:moveTo>
                    <a:pt x="0" y="1265"/>
                  </a:moveTo>
                  <a:lnTo>
                    <a:pt x="1389" y="1270"/>
                  </a:lnTo>
                  <a:lnTo>
                    <a:pt x="681" y="0"/>
                  </a:lnTo>
                  <a:lnTo>
                    <a:pt x="0" y="1265"/>
                  </a:lnTo>
                  <a:close/>
                </a:path>
              </a:pathLst>
            </a:custGeom>
            <a:solidFill>
              <a:srgbClr val="FF0000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>
                <a:solidFill>
                  <a:srgbClr val="FF0000"/>
                </a:solidFill>
              </a:endParaRPr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2881" y="1471"/>
              <a:ext cx="358" cy="331"/>
            </a:xfrm>
            <a:custGeom>
              <a:avLst/>
              <a:gdLst/>
              <a:ahLst/>
              <a:cxnLst>
                <a:cxn ang="0">
                  <a:pos x="1445" y="1378"/>
                </a:cxn>
                <a:cxn ang="0">
                  <a:pos x="43" y="1378"/>
                </a:cxn>
                <a:cxn ang="0">
                  <a:pos x="0" y="1336"/>
                </a:cxn>
                <a:cxn ang="0">
                  <a:pos x="7" y="1312"/>
                </a:cxn>
                <a:cxn ang="0">
                  <a:pos x="707" y="28"/>
                </a:cxn>
                <a:cxn ang="0">
                  <a:pos x="764" y="11"/>
                </a:cxn>
                <a:cxn ang="0">
                  <a:pos x="781" y="28"/>
                </a:cxn>
                <a:cxn ang="0">
                  <a:pos x="1482" y="1316"/>
                </a:cxn>
                <a:cxn ang="0">
                  <a:pos x="1465" y="1373"/>
                </a:cxn>
                <a:cxn ang="0">
                  <a:pos x="1445" y="1378"/>
                </a:cxn>
                <a:cxn ang="0">
                  <a:pos x="114" y="1293"/>
                </a:cxn>
                <a:cxn ang="0">
                  <a:pos x="1374" y="1293"/>
                </a:cxn>
                <a:cxn ang="0">
                  <a:pos x="744" y="137"/>
                </a:cxn>
                <a:cxn ang="0">
                  <a:pos x="114" y="1293"/>
                </a:cxn>
              </a:cxnLst>
              <a:rect l="0" t="0" r="r" b="b"/>
              <a:pathLst>
                <a:path w="1493" h="1378">
                  <a:moveTo>
                    <a:pt x="1445" y="1378"/>
                  </a:moveTo>
                  <a:lnTo>
                    <a:pt x="43" y="1378"/>
                  </a:lnTo>
                  <a:cubicBezTo>
                    <a:pt x="19" y="1378"/>
                    <a:pt x="0" y="1359"/>
                    <a:pt x="0" y="1336"/>
                  </a:cubicBezTo>
                  <a:cubicBezTo>
                    <a:pt x="0" y="1327"/>
                    <a:pt x="3" y="1319"/>
                    <a:pt x="7" y="1312"/>
                  </a:cubicBezTo>
                  <a:lnTo>
                    <a:pt x="707" y="28"/>
                  </a:lnTo>
                  <a:cubicBezTo>
                    <a:pt x="718" y="8"/>
                    <a:pt x="743" y="0"/>
                    <a:pt x="764" y="11"/>
                  </a:cubicBezTo>
                  <a:cubicBezTo>
                    <a:pt x="771" y="15"/>
                    <a:pt x="777" y="21"/>
                    <a:pt x="781" y="28"/>
                  </a:cubicBezTo>
                  <a:lnTo>
                    <a:pt x="1482" y="1316"/>
                  </a:lnTo>
                  <a:cubicBezTo>
                    <a:pt x="1493" y="1336"/>
                    <a:pt x="1486" y="1362"/>
                    <a:pt x="1465" y="1373"/>
                  </a:cubicBezTo>
                  <a:cubicBezTo>
                    <a:pt x="1459" y="1376"/>
                    <a:pt x="1452" y="1378"/>
                    <a:pt x="1445" y="1378"/>
                  </a:cubicBezTo>
                  <a:close/>
                  <a:moveTo>
                    <a:pt x="114" y="1293"/>
                  </a:moveTo>
                  <a:lnTo>
                    <a:pt x="1374" y="1293"/>
                  </a:lnTo>
                  <a:lnTo>
                    <a:pt x="744" y="137"/>
                  </a:lnTo>
                  <a:lnTo>
                    <a:pt x="114" y="1293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703" y="1834"/>
              <a:ext cx="716" cy="312"/>
            </a:xfrm>
            <a:custGeom>
              <a:avLst/>
              <a:gdLst/>
              <a:ahLst/>
              <a:cxnLst>
                <a:cxn ang="0">
                  <a:pos x="0" y="1302"/>
                </a:cxn>
                <a:cxn ang="0">
                  <a:pos x="692" y="0"/>
                </a:cxn>
                <a:cxn ang="0">
                  <a:pos x="2271" y="0"/>
                </a:cxn>
                <a:cxn ang="0">
                  <a:pos x="2984" y="1302"/>
                </a:cxn>
                <a:cxn ang="0">
                  <a:pos x="0" y="1302"/>
                </a:cxn>
              </a:cxnLst>
              <a:rect l="0" t="0" r="r" b="b"/>
              <a:pathLst>
                <a:path w="2984" h="1302">
                  <a:moveTo>
                    <a:pt x="0" y="1302"/>
                  </a:moveTo>
                  <a:lnTo>
                    <a:pt x="692" y="0"/>
                  </a:lnTo>
                  <a:lnTo>
                    <a:pt x="2271" y="0"/>
                  </a:lnTo>
                  <a:lnTo>
                    <a:pt x="2984" y="1302"/>
                  </a:lnTo>
                  <a:lnTo>
                    <a:pt x="0" y="1302"/>
                  </a:lnTo>
                  <a:close/>
                </a:path>
              </a:pathLst>
            </a:custGeom>
            <a:solidFill>
              <a:srgbClr val="FF0000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2686" y="1823"/>
              <a:ext cx="747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2350" y="0"/>
                </a:cxn>
                <a:cxn ang="0">
                  <a:pos x="2388" y="26"/>
                </a:cxn>
                <a:cxn ang="0">
                  <a:pos x="3102" y="1336"/>
                </a:cxn>
                <a:cxn ang="0">
                  <a:pos x="3085" y="1393"/>
                </a:cxn>
                <a:cxn ang="0">
                  <a:pos x="3065" y="1399"/>
                </a:cxn>
                <a:cxn ang="0">
                  <a:pos x="3065" y="1399"/>
                </a:cxn>
                <a:cxn ang="0">
                  <a:pos x="42" y="1399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2325" y="85"/>
                </a:cxn>
                <a:cxn ang="0">
                  <a:pos x="783" y="85"/>
                </a:cxn>
                <a:cxn ang="0">
                  <a:pos x="113" y="1314"/>
                </a:cxn>
                <a:cxn ang="0">
                  <a:pos x="2994" y="1314"/>
                </a:cxn>
                <a:cxn ang="0">
                  <a:pos x="2325" y="85"/>
                </a:cxn>
              </a:cxnLst>
              <a:rect l="0" t="0" r="r" b="b"/>
              <a:pathLst>
                <a:path w="3113" h="1399">
                  <a:moveTo>
                    <a:pt x="758" y="0"/>
                  </a:moveTo>
                  <a:lnTo>
                    <a:pt x="2350" y="0"/>
                  </a:lnTo>
                  <a:cubicBezTo>
                    <a:pt x="2367" y="0"/>
                    <a:pt x="2382" y="11"/>
                    <a:pt x="2388" y="26"/>
                  </a:cubicBezTo>
                  <a:lnTo>
                    <a:pt x="3102" y="1336"/>
                  </a:lnTo>
                  <a:cubicBezTo>
                    <a:pt x="3113" y="1357"/>
                    <a:pt x="3106" y="1382"/>
                    <a:pt x="3085" y="1393"/>
                  </a:cubicBezTo>
                  <a:cubicBezTo>
                    <a:pt x="3079" y="1397"/>
                    <a:pt x="3072" y="1399"/>
                    <a:pt x="3065" y="1399"/>
                  </a:cubicBezTo>
                  <a:lnTo>
                    <a:pt x="3065" y="1399"/>
                  </a:lnTo>
                  <a:lnTo>
                    <a:pt x="42" y="1399"/>
                  </a:lnTo>
                  <a:cubicBezTo>
                    <a:pt x="19" y="1399"/>
                    <a:pt x="0" y="1380"/>
                    <a:pt x="0" y="1356"/>
                  </a:cubicBezTo>
                  <a:cubicBezTo>
                    <a:pt x="0" y="1348"/>
                    <a:pt x="3" y="1340"/>
                    <a:pt x="7" y="1333"/>
                  </a:cubicBezTo>
                  <a:lnTo>
                    <a:pt x="721" y="22"/>
                  </a:lnTo>
                  <a:cubicBezTo>
                    <a:pt x="728" y="8"/>
                    <a:pt x="743" y="0"/>
                    <a:pt x="758" y="0"/>
                  </a:cubicBezTo>
                  <a:close/>
                  <a:moveTo>
                    <a:pt x="2325" y="85"/>
                  </a:moveTo>
                  <a:lnTo>
                    <a:pt x="783" y="85"/>
                  </a:lnTo>
                  <a:lnTo>
                    <a:pt x="113" y="1314"/>
                  </a:lnTo>
                  <a:lnTo>
                    <a:pt x="2994" y="1314"/>
                  </a:lnTo>
                  <a:lnTo>
                    <a:pt x="2325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>
                <a:solidFill>
                  <a:srgbClr val="FF0000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115" y="2901"/>
              <a:ext cx="1889" cy="316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7154" y="0"/>
                </a:cxn>
                <a:cxn ang="0">
                  <a:pos x="7870" y="1314"/>
                </a:cxn>
                <a:cxn ang="0">
                  <a:pos x="0" y="1314"/>
                </a:cxn>
                <a:cxn ang="0">
                  <a:pos x="715" y="0"/>
                </a:cxn>
              </a:cxnLst>
              <a:rect l="0" t="0" r="r" b="b"/>
              <a:pathLst>
                <a:path w="7870" h="1314">
                  <a:moveTo>
                    <a:pt x="715" y="0"/>
                  </a:moveTo>
                  <a:lnTo>
                    <a:pt x="7154" y="0"/>
                  </a:lnTo>
                  <a:lnTo>
                    <a:pt x="7870" y="1314"/>
                  </a:lnTo>
                  <a:lnTo>
                    <a:pt x="0" y="131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2104" y="2891"/>
              <a:ext cx="1911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7197" y="0"/>
                </a:cxn>
                <a:cxn ang="0">
                  <a:pos x="7236" y="26"/>
                </a:cxn>
                <a:cxn ang="0">
                  <a:pos x="7950" y="1336"/>
                </a:cxn>
                <a:cxn ang="0">
                  <a:pos x="7933" y="1393"/>
                </a:cxn>
                <a:cxn ang="0">
                  <a:pos x="7913" y="1398"/>
                </a:cxn>
                <a:cxn ang="0">
                  <a:pos x="7913" y="1399"/>
                </a:cxn>
                <a:cxn ang="0">
                  <a:pos x="43" y="1399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7172" y="85"/>
                </a:cxn>
                <a:cxn ang="0">
                  <a:pos x="783" y="85"/>
                </a:cxn>
                <a:cxn ang="0">
                  <a:pos x="114" y="1314"/>
                </a:cxn>
                <a:cxn ang="0">
                  <a:pos x="7842" y="1314"/>
                </a:cxn>
                <a:cxn ang="0">
                  <a:pos x="7172" y="85"/>
                </a:cxn>
              </a:cxnLst>
              <a:rect l="0" t="0" r="r" b="b"/>
              <a:pathLst>
                <a:path w="7961" h="1399">
                  <a:moveTo>
                    <a:pt x="758" y="0"/>
                  </a:moveTo>
                  <a:lnTo>
                    <a:pt x="7197" y="0"/>
                  </a:lnTo>
                  <a:cubicBezTo>
                    <a:pt x="7215" y="0"/>
                    <a:pt x="7230" y="11"/>
                    <a:pt x="7236" y="26"/>
                  </a:cubicBezTo>
                  <a:lnTo>
                    <a:pt x="7950" y="1336"/>
                  </a:lnTo>
                  <a:cubicBezTo>
                    <a:pt x="7961" y="1356"/>
                    <a:pt x="7953" y="1382"/>
                    <a:pt x="7933" y="1393"/>
                  </a:cubicBezTo>
                  <a:cubicBezTo>
                    <a:pt x="7927" y="1397"/>
                    <a:pt x="7920" y="1398"/>
                    <a:pt x="7913" y="1398"/>
                  </a:cubicBezTo>
                  <a:lnTo>
                    <a:pt x="7913" y="1399"/>
                  </a:lnTo>
                  <a:lnTo>
                    <a:pt x="43" y="1399"/>
                  </a:lnTo>
                  <a:cubicBezTo>
                    <a:pt x="19" y="1399"/>
                    <a:pt x="0" y="1380"/>
                    <a:pt x="0" y="1356"/>
                  </a:cubicBezTo>
                  <a:cubicBezTo>
                    <a:pt x="0" y="1348"/>
                    <a:pt x="3" y="1340"/>
                    <a:pt x="7" y="1333"/>
                  </a:cubicBezTo>
                  <a:lnTo>
                    <a:pt x="721" y="22"/>
                  </a:lnTo>
                  <a:cubicBezTo>
                    <a:pt x="729" y="8"/>
                    <a:pt x="743" y="0"/>
                    <a:pt x="758" y="0"/>
                  </a:cubicBezTo>
                  <a:close/>
                  <a:moveTo>
                    <a:pt x="7172" y="85"/>
                  </a:moveTo>
                  <a:lnTo>
                    <a:pt x="783" y="85"/>
                  </a:lnTo>
                  <a:lnTo>
                    <a:pt x="114" y="1314"/>
                  </a:lnTo>
                  <a:lnTo>
                    <a:pt x="7842" y="1314"/>
                  </a:lnTo>
                  <a:lnTo>
                    <a:pt x="7172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309" y="2544"/>
              <a:ext cx="1500" cy="316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5534" y="0"/>
                </a:cxn>
                <a:cxn ang="0">
                  <a:pos x="6250" y="1314"/>
                </a:cxn>
                <a:cxn ang="0">
                  <a:pos x="0" y="1314"/>
                </a:cxn>
                <a:cxn ang="0">
                  <a:pos x="715" y="0"/>
                </a:cxn>
              </a:cxnLst>
              <a:rect l="0" t="0" r="r" b="b"/>
              <a:pathLst>
                <a:path w="6250" h="1314">
                  <a:moveTo>
                    <a:pt x="715" y="0"/>
                  </a:moveTo>
                  <a:lnTo>
                    <a:pt x="5534" y="0"/>
                  </a:lnTo>
                  <a:lnTo>
                    <a:pt x="6250" y="1314"/>
                  </a:lnTo>
                  <a:lnTo>
                    <a:pt x="0" y="131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2299" y="2534"/>
              <a:ext cx="1522" cy="336"/>
            </a:xfrm>
            <a:custGeom>
              <a:avLst/>
              <a:gdLst/>
              <a:ahLst/>
              <a:cxnLst>
                <a:cxn ang="0">
                  <a:pos x="757" y="0"/>
                </a:cxn>
                <a:cxn ang="0">
                  <a:pos x="5576" y="0"/>
                </a:cxn>
                <a:cxn ang="0">
                  <a:pos x="5615" y="26"/>
                </a:cxn>
                <a:cxn ang="0">
                  <a:pos x="6329" y="1336"/>
                </a:cxn>
                <a:cxn ang="0">
                  <a:pos x="6312" y="1394"/>
                </a:cxn>
                <a:cxn ang="0">
                  <a:pos x="6292" y="1399"/>
                </a:cxn>
                <a:cxn ang="0">
                  <a:pos x="6292" y="1399"/>
                </a:cxn>
                <a:cxn ang="0">
                  <a:pos x="42" y="1399"/>
                </a:cxn>
                <a:cxn ang="0">
                  <a:pos x="0" y="1357"/>
                </a:cxn>
                <a:cxn ang="0">
                  <a:pos x="7" y="1333"/>
                </a:cxn>
                <a:cxn ang="0">
                  <a:pos x="720" y="23"/>
                </a:cxn>
                <a:cxn ang="0">
                  <a:pos x="757" y="1"/>
                </a:cxn>
                <a:cxn ang="0">
                  <a:pos x="757" y="0"/>
                </a:cxn>
                <a:cxn ang="0">
                  <a:pos x="5551" y="85"/>
                </a:cxn>
                <a:cxn ang="0">
                  <a:pos x="782" y="85"/>
                </a:cxn>
                <a:cxn ang="0">
                  <a:pos x="113" y="1314"/>
                </a:cxn>
                <a:cxn ang="0">
                  <a:pos x="6220" y="1314"/>
                </a:cxn>
                <a:cxn ang="0">
                  <a:pos x="5551" y="85"/>
                </a:cxn>
              </a:cxnLst>
              <a:rect l="0" t="0" r="r" b="b"/>
              <a:pathLst>
                <a:path w="6340" h="1399">
                  <a:moveTo>
                    <a:pt x="757" y="0"/>
                  </a:moveTo>
                  <a:lnTo>
                    <a:pt x="5576" y="0"/>
                  </a:lnTo>
                  <a:cubicBezTo>
                    <a:pt x="5593" y="0"/>
                    <a:pt x="5608" y="11"/>
                    <a:pt x="5615" y="26"/>
                  </a:cubicBezTo>
                  <a:lnTo>
                    <a:pt x="6329" y="1336"/>
                  </a:lnTo>
                  <a:cubicBezTo>
                    <a:pt x="6340" y="1357"/>
                    <a:pt x="6332" y="1382"/>
                    <a:pt x="6312" y="1394"/>
                  </a:cubicBezTo>
                  <a:cubicBezTo>
                    <a:pt x="6305" y="1397"/>
                    <a:pt x="6298" y="1399"/>
                    <a:pt x="6292" y="1399"/>
                  </a:cubicBezTo>
                  <a:lnTo>
                    <a:pt x="6292" y="1399"/>
                  </a:lnTo>
                  <a:lnTo>
                    <a:pt x="42" y="1399"/>
                  </a:lnTo>
                  <a:cubicBezTo>
                    <a:pt x="19" y="1399"/>
                    <a:pt x="0" y="1380"/>
                    <a:pt x="0" y="1357"/>
                  </a:cubicBezTo>
                  <a:cubicBezTo>
                    <a:pt x="0" y="1348"/>
                    <a:pt x="2" y="1340"/>
                    <a:pt x="7" y="1333"/>
                  </a:cubicBezTo>
                  <a:lnTo>
                    <a:pt x="720" y="23"/>
                  </a:lnTo>
                  <a:cubicBezTo>
                    <a:pt x="728" y="9"/>
                    <a:pt x="743" y="1"/>
                    <a:pt x="757" y="1"/>
                  </a:cubicBezTo>
                  <a:lnTo>
                    <a:pt x="757" y="0"/>
                  </a:lnTo>
                  <a:close/>
                  <a:moveTo>
                    <a:pt x="5551" y="85"/>
                  </a:moveTo>
                  <a:lnTo>
                    <a:pt x="782" y="85"/>
                  </a:lnTo>
                  <a:lnTo>
                    <a:pt x="113" y="1314"/>
                  </a:lnTo>
                  <a:lnTo>
                    <a:pt x="6220" y="1314"/>
                  </a:lnTo>
                  <a:lnTo>
                    <a:pt x="5551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502" y="2190"/>
              <a:ext cx="1114" cy="3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3928" y="0"/>
                </a:cxn>
                <a:cxn ang="0">
                  <a:pos x="4290" y="664"/>
                </a:cxn>
                <a:cxn ang="0">
                  <a:pos x="4643" y="1314"/>
                </a:cxn>
                <a:cxn ang="0">
                  <a:pos x="0" y="1314"/>
                </a:cxn>
                <a:cxn ang="0">
                  <a:pos x="354" y="664"/>
                </a:cxn>
                <a:cxn ang="0">
                  <a:pos x="716" y="0"/>
                </a:cxn>
              </a:cxnLst>
              <a:rect l="0" t="0" r="r" b="b"/>
              <a:pathLst>
                <a:path w="4643" h="1314">
                  <a:moveTo>
                    <a:pt x="716" y="0"/>
                  </a:moveTo>
                  <a:lnTo>
                    <a:pt x="3928" y="0"/>
                  </a:lnTo>
                  <a:lnTo>
                    <a:pt x="4290" y="664"/>
                  </a:lnTo>
                  <a:lnTo>
                    <a:pt x="4643" y="1314"/>
                  </a:lnTo>
                  <a:lnTo>
                    <a:pt x="0" y="1314"/>
                  </a:lnTo>
                  <a:lnTo>
                    <a:pt x="354" y="664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9" name="Freeform 15"/>
            <p:cNvSpPr>
              <a:spLocks noEditPoints="1"/>
            </p:cNvSpPr>
            <p:nvPr/>
          </p:nvSpPr>
          <p:spPr bwMode="auto">
            <a:xfrm>
              <a:off x="2492" y="2180"/>
              <a:ext cx="1136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3970" y="0"/>
                </a:cxn>
                <a:cxn ang="0">
                  <a:pos x="4009" y="25"/>
                </a:cxn>
                <a:cxn ang="0">
                  <a:pos x="4369" y="686"/>
                </a:cxn>
                <a:cxn ang="0">
                  <a:pos x="4722" y="1336"/>
                </a:cxn>
                <a:cxn ang="0">
                  <a:pos x="4706" y="1393"/>
                </a:cxn>
                <a:cxn ang="0">
                  <a:pos x="4685" y="1398"/>
                </a:cxn>
                <a:cxn ang="0">
                  <a:pos x="4685" y="1398"/>
                </a:cxn>
                <a:cxn ang="0">
                  <a:pos x="42" y="1398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359" y="686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3945" y="85"/>
                </a:cxn>
                <a:cxn ang="0">
                  <a:pos x="783" y="85"/>
                </a:cxn>
                <a:cxn ang="0">
                  <a:pos x="433" y="726"/>
                </a:cxn>
                <a:cxn ang="0">
                  <a:pos x="113" y="1314"/>
                </a:cxn>
                <a:cxn ang="0">
                  <a:pos x="4614" y="1314"/>
                </a:cxn>
                <a:cxn ang="0">
                  <a:pos x="4294" y="726"/>
                </a:cxn>
                <a:cxn ang="0">
                  <a:pos x="3945" y="85"/>
                </a:cxn>
              </a:cxnLst>
              <a:rect l="0" t="0" r="r" b="b"/>
              <a:pathLst>
                <a:path w="4734" h="1398">
                  <a:moveTo>
                    <a:pt x="758" y="0"/>
                  </a:moveTo>
                  <a:lnTo>
                    <a:pt x="3970" y="0"/>
                  </a:lnTo>
                  <a:cubicBezTo>
                    <a:pt x="3987" y="0"/>
                    <a:pt x="4002" y="10"/>
                    <a:pt x="4009" y="25"/>
                  </a:cubicBezTo>
                  <a:lnTo>
                    <a:pt x="4369" y="686"/>
                  </a:lnTo>
                  <a:lnTo>
                    <a:pt x="4722" y="1336"/>
                  </a:lnTo>
                  <a:cubicBezTo>
                    <a:pt x="4734" y="1356"/>
                    <a:pt x="4726" y="1382"/>
                    <a:pt x="4706" y="1393"/>
                  </a:cubicBezTo>
                  <a:cubicBezTo>
                    <a:pt x="4699" y="1397"/>
                    <a:pt x="4692" y="1398"/>
                    <a:pt x="4685" y="1398"/>
                  </a:cubicBezTo>
                  <a:lnTo>
                    <a:pt x="4685" y="1398"/>
                  </a:lnTo>
                  <a:lnTo>
                    <a:pt x="42" y="1398"/>
                  </a:lnTo>
                  <a:cubicBezTo>
                    <a:pt x="19" y="1398"/>
                    <a:pt x="0" y="1379"/>
                    <a:pt x="0" y="1356"/>
                  </a:cubicBezTo>
                  <a:cubicBezTo>
                    <a:pt x="0" y="1347"/>
                    <a:pt x="2" y="1339"/>
                    <a:pt x="7" y="1333"/>
                  </a:cubicBezTo>
                  <a:lnTo>
                    <a:pt x="359" y="686"/>
                  </a:lnTo>
                  <a:lnTo>
                    <a:pt x="721" y="22"/>
                  </a:lnTo>
                  <a:cubicBezTo>
                    <a:pt x="728" y="8"/>
                    <a:pt x="743" y="0"/>
                    <a:pt x="758" y="0"/>
                  </a:cubicBezTo>
                  <a:close/>
                  <a:moveTo>
                    <a:pt x="3945" y="85"/>
                  </a:moveTo>
                  <a:lnTo>
                    <a:pt x="783" y="85"/>
                  </a:lnTo>
                  <a:lnTo>
                    <a:pt x="433" y="726"/>
                  </a:lnTo>
                  <a:lnTo>
                    <a:pt x="113" y="1314"/>
                  </a:lnTo>
                  <a:lnTo>
                    <a:pt x="4614" y="1314"/>
                  </a:lnTo>
                  <a:lnTo>
                    <a:pt x="4294" y="726"/>
                  </a:lnTo>
                  <a:lnTo>
                    <a:pt x="3945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749" y="3045"/>
              <a:ext cx="3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PREŽITIE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749" y="2691"/>
              <a:ext cx="31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ISTOTA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1749" y="2331"/>
              <a:ext cx="31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SPOLO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013" y="2331"/>
              <a:ext cx="25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ČNOS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235" y="2331"/>
              <a:ext cx="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Ť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1749" y="1971"/>
              <a:ext cx="48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DÔLEŽITOS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2187" y="1971"/>
              <a:ext cx="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Ť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1749" y="1617"/>
              <a:ext cx="71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SEBAREALIZÁCIA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1749" y="1281"/>
              <a:ext cx="756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TRANSCENDENCIA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9" name="Freeform 25"/>
            <p:cNvSpPr>
              <a:spLocks noEditPoints="1"/>
            </p:cNvSpPr>
            <p:nvPr/>
          </p:nvSpPr>
          <p:spPr bwMode="auto">
            <a:xfrm>
              <a:off x="2940" y="1095"/>
              <a:ext cx="250" cy="293"/>
            </a:xfrm>
            <a:custGeom>
              <a:avLst/>
              <a:gdLst/>
              <a:ahLst/>
              <a:cxnLst>
                <a:cxn ang="0">
                  <a:pos x="765" y="1218"/>
                </a:cxn>
                <a:cxn ang="0">
                  <a:pos x="278" y="1218"/>
                </a:cxn>
                <a:cxn ang="0">
                  <a:pos x="278" y="521"/>
                </a:cxn>
                <a:cxn ang="0">
                  <a:pos x="0" y="521"/>
                </a:cxn>
                <a:cxn ang="0">
                  <a:pos x="521" y="0"/>
                </a:cxn>
                <a:cxn ang="0">
                  <a:pos x="1042" y="521"/>
                </a:cxn>
                <a:cxn ang="0">
                  <a:pos x="765" y="521"/>
                </a:cxn>
                <a:cxn ang="0">
                  <a:pos x="765" y="1218"/>
                </a:cxn>
                <a:cxn ang="0">
                  <a:pos x="521" y="115"/>
                </a:cxn>
                <a:cxn ang="0">
                  <a:pos x="196" y="440"/>
                </a:cxn>
                <a:cxn ang="0">
                  <a:pos x="359" y="440"/>
                </a:cxn>
                <a:cxn ang="0">
                  <a:pos x="359" y="1138"/>
                </a:cxn>
                <a:cxn ang="0">
                  <a:pos x="683" y="1138"/>
                </a:cxn>
                <a:cxn ang="0">
                  <a:pos x="683" y="440"/>
                </a:cxn>
                <a:cxn ang="0">
                  <a:pos x="846" y="440"/>
                </a:cxn>
                <a:cxn ang="0">
                  <a:pos x="521" y="115"/>
                </a:cxn>
              </a:cxnLst>
              <a:rect l="0" t="0" r="r" b="b"/>
              <a:pathLst>
                <a:path w="1042" h="1218">
                  <a:moveTo>
                    <a:pt x="765" y="1218"/>
                  </a:moveTo>
                  <a:lnTo>
                    <a:pt x="278" y="1218"/>
                  </a:lnTo>
                  <a:lnTo>
                    <a:pt x="278" y="521"/>
                  </a:lnTo>
                  <a:lnTo>
                    <a:pt x="0" y="521"/>
                  </a:lnTo>
                  <a:lnTo>
                    <a:pt x="521" y="0"/>
                  </a:lnTo>
                  <a:lnTo>
                    <a:pt x="1042" y="521"/>
                  </a:lnTo>
                  <a:lnTo>
                    <a:pt x="765" y="521"/>
                  </a:lnTo>
                  <a:lnTo>
                    <a:pt x="765" y="1218"/>
                  </a:lnTo>
                  <a:close/>
                  <a:moveTo>
                    <a:pt x="521" y="115"/>
                  </a:moveTo>
                  <a:lnTo>
                    <a:pt x="196" y="440"/>
                  </a:lnTo>
                  <a:lnTo>
                    <a:pt x="359" y="440"/>
                  </a:lnTo>
                  <a:lnTo>
                    <a:pt x="359" y="1138"/>
                  </a:lnTo>
                  <a:lnTo>
                    <a:pt x="683" y="1138"/>
                  </a:lnTo>
                  <a:lnTo>
                    <a:pt x="683" y="440"/>
                  </a:lnTo>
                  <a:lnTo>
                    <a:pt x="846" y="440"/>
                  </a:lnTo>
                  <a:lnTo>
                    <a:pt x="521" y="115"/>
                  </a:lnTo>
                  <a:close/>
                </a:path>
              </a:pathLst>
            </a:custGeom>
            <a:solidFill>
              <a:srgbClr val="141515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32" name="BlokTextu 31"/>
          <p:cNvSpPr txBox="1"/>
          <p:nvPr/>
        </p:nvSpPr>
        <p:spPr bwMode="auto">
          <a:xfrm>
            <a:off x="357158" y="928670"/>
            <a:ext cx="6572296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sk-SK" sz="2400" b="1" i="1" dirty="0" smtClean="0">
                <a:solidFill>
                  <a:srgbClr val="FF0000"/>
                </a:solidFill>
              </a:rPr>
              <a:t>Čo sa ale stane</a:t>
            </a:r>
            <a:r>
              <a:rPr lang="sk-SK" sz="2400" b="1" i="1" dirty="0" smtClean="0">
                <a:solidFill>
                  <a:srgbClr val="663300"/>
                </a:solidFill>
              </a:rPr>
              <a:t>, ak v tom hanebne </a:t>
            </a:r>
            <a:r>
              <a:rPr lang="sk-SK" sz="2400" b="1" i="1" dirty="0" smtClean="0">
                <a:solidFill>
                  <a:srgbClr val="FF0000"/>
                </a:solidFill>
              </a:rPr>
              <a:t>STROSKOTÁTE</a:t>
            </a:r>
            <a:r>
              <a:rPr lang="sk-SK" sz="2400" b="1" i="1" dirty="0" smtClean="0">
                <a:solidFill>
                  <a:srgbClr val="663300"/>
                </a:solidFill>
              </a:rPr>
              <a:t>?</a:t>
            </a:r>
          </a:p>
          <a:p>
            <a:r>
              <a:rPr lang="sk-SK" sz="2400" b="1" i="1" dirty="0" smtClean="0">
                <a:solidFill>
                  <a:srgbClr val="663300"/>
                </a:solidFill>
              </a:rPr>
              <a:t>Napríklad sa ukáže, že na to nemáte? Napriek všetkému sa nedostanete ani cez krajské majstrovstvá – a všetko úsilie a obety sa ukážu ako márne a neužitočné</a:t>
            </a:r>
            <a:r>
              <a:rPr lang="sk-SK" sz="2400" b="1" i="1" dirty="0" smtClean="0">
                <a:solidFill>
                  <a:srgbClr val="FF0000"/>
                </a:solidFill>
              </a:rPr>
              <a:t>?</a:t>
            </a:r>
            <a:r>
              <a:rPr lang="sk-SK" sz="2400" b="1" i="1" dirty="0" smtClean="0">
                <a:solidFill>
                  <a:srgbClr val="663300"/>
                </a:solidFill>
              </a:rPr>
              <a:t> </a:t>
            </a:r>
          </a:p>
        </p:txBody>
      </p:sp>
      <p:pic>
        <p:nvPicPr>
          <p:cNvPr id="33" name="Obrázok 32" descr="Vzpieracka2.png"/>
          <p:cNvPicPr>
            <a:picLocks noChangeAspect="1"/>
          </p:cNvPicPr>
          <p:nvPr/>
        </p:nvPicPr>
        <p:blipFill>
          <a:blip r:embed="rId3" cstate="email">
            <a:grayscl/>
          </a:blip>
          <a:stretch>
            <a:fillRect/>
          </a:stretch>
        </p:blipFill>
        <p:spPr>
          <a:xfrm>
            <a:off x="4572000" y="3786190"/>
            <a:ext cx="3671184" cy="26202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Obrázok 29" descr="Skrt2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286380" y="4071942"/>
            <a:ext cx="2686698" cy="16877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FRUSTRAČNÝ REGRES</a:t>
            </a:r>
            <a:endParaRPr lang="sk-SK" sz="4800" b="1" dirty="0">
              <a:solidFill>
                <a:srgbClr val="663300"/>
              </a:solidFill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57158" y="3000372"/>
            <a:ext cx="3629025" cy="3417887"/>
            <a:chOff x="1737" y="1083"/>
            <a:chExt cx="2286" cy="2153"/>
          </a:xfrm>
        </p:grpSpPr>
        <p:sp>
          <p:nvSpPr>
            <p:cNvPr id="10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37" y="1083"/>
              <a:ext cx="2286" cy="2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97" y="1487"/>
              <a:ext cx="333" cy="305"/>
            </a:xfrm>
            <a:custGeom>
              <a:avLst/>
              <a:gdLst/>
              <a:ahLst/>
              <a:cxnLst>
                <a:cxn ang="0">
                  <a:pos x="0" y="1265"/>
                </a:cxn>
                <a:cxn ang="0">
                  <a:pos x="1389" y="1270"/>
                </a:cxn>
                <a:cxn ang="0">
                  <a:pos x="681" y="0"/>
                </a:cxn>
                <a:cxn ang="0">
                  <a:pos x="0" y="1265"/>
                </a:cxn>
              </a:cxnLst>
              <a:rect l="0" t="0" r="r" b="b"/>
              <a:pathLst>
                <a:path w="1389" h="1270">
                  <a:moveTo>
                    <a:pt x="0" y="1265"/>
                  </a:moveTo>
                  <a:lnTo>
                    <a:pt x="1389" y="1270"/>
                  </a:lnTo>
                  <a:lnTo>
                    <a:pt x="681" y="0"/>
                  </a:lnTo>
                  <a:lnTo>
                    <a:pt x="0" y="1265"/>
                  </a:lnTo>
                  <a:close/>
                </a:path>
              </a:pathLst>
            </a:custGeom>
            <a:solidFill>
              <a:srgbClr val="FF0000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>
                <a:solidFill>
                  <a:srgbClr val="FF0000"/>
                </a:solidFill>
              </a:endParaRPr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2881" y="1471"/>
              <a:ext cx="358" cy="331"/>
            </a:xfrm>
            <a:custGeom>
              <a:avLst/>
              <a:gdLst/>
              <a:ahLst/>
              <a:cxnLst>
                <a:cxn ang="0">
                  <a:pos x="1445" y="1378"/>
                </a:cxn>
                <a:cxn ang="0">
                  <a:pos x="43" y="1378"/>
                </a:cxn>
                <a:cxn ang="0">
                  <a:pos x="0" y="1336"/>
                </a:cxn>
                <a:cxn ang="0">
                  <a:pos x="7" y="1312"/>
                </a:cxn>
                <a:cxn ang="0">
                  <a:pos x="707" y="28"/>
                </a:cxn>
                <a:cxn ang="0">
                  <a:pos x="764" y="11"/>
                </a:cxn>
                <a:cxn ang="0">
                  <a:pos x="781" y="28"/>
                </a:cxn>
                <a:cxn ang="0">
                  <a:pos x="1482" y="1316"/>
                </a:cxn>
                <a:cxn ang="0">
                  <a:pos x="1465" y="1373"/>
                </a:cxn>
                <a:cxn ang="0">
                  <a:pos x="1445" y="1378"/>
                </a:cxn>
                <a:cxn ang="0">
                  <a:pos x="114" y="1293"/>
                </a:cxn>
                <a:cxn ang="0">
                  <a:pos x="1374" y="1293"/>
                </a:cxn>
                <a:cxn ang="0">
                  <a:pos x="744" y="137"/>
                </a:cxn>
                <a:cxn ang="0">
                  <a:pos x="114" y="1293"/>
                </a:cxn>
              </a:cxnLst>
              <a:rect l="0" t="0" r="r" b="b"/>
              <a:pathLst>
                <a:path w="1493" h="1378">
                  <a:moveTo>
                    <a:pt x="1445" y="1378"/>
                  </a:moveTo>
                  <a:lnTo>
                    <a:pt x="43" y="1378"/>
                  </a:lnTo>
                  <a:cubicBezTo>
                    <a:pt x="19" y="1378"/>
                    <a:pt x="0" y="1359"/>
                    <a:pt x="0" y="1336"/>
                  </a:cubicBezTo>
                  <a:cubicBezTo>
                    <a:pt x="0" y="1327"/>
                    <a:pt x="3" y="1319"/>
                    <a:pt x="7" y="1312"/>
                  </a:cubicBezTo>
                  <a:lnTo>
                    <a:pt x="707" y="28"/>
                  </a:lnTo>
                  <a:cubicBezTo>
                    <a:pt x="718" y="8"/>
                    <a:pt x="743" y="0"/>
                    <a:pt x="764" y="11"/>
                  </a:cubicBezTo>
                  <a:cubicBezTo>
                    <a:pt x="771" y="15"/>
                    <a:pt x="777" y="21"/>
                    <a:pt x="781" y="28"/>
                  </a:cubicBezTo>
                  <a:lnTo>
                    <a:pt x="1482" y="1316"/>
                  </a:lnTo>
                  <a:cubicBezTo>
                    <a:pt x="1493" y="1336"/>
                    <a:pt x="1486" y="1362"/>
                    <a:pt x="1465" y="1373"/>
                  </a:cubicBezTo>
                  <a:cubicBezTo>
                    <a:pt x="1459" y="1376"/>
                    <a:pt x="1452" y="1378"/>
                    <a:pt x="1445" y="1378"/>
                  </a:cubicBezTo>
                  <a:close/>
                  <a:moveTo>
                    <a:pt x="114" y="1293"/>
                  </a:moveTo>
                  <a:lnTo>
                    <a:pt x="1374" y="1293"/>
                  </a:lnTo>
                  <a:lnTo>
                    <a:pt x="744" y="137"/>
                  </a:lnTo>
                  <a:lnTo>
                    <a:pt x="114" y="1293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703" y="1834"/>
              <a:ext cx="716" cy="312"/>
            </a:xfrm>
            <a:custGeom>
              <a:avLst/>
              <a:gdLst/>
              <a:ahLst/>
              <a:cxnLst>
                <a:cxn ang="0">
                  <a:pos x="0" y="1302"/>
                </a:cxn>
                <a:cxn ang="0">
                  <a:pos x="692" y="0"/>
                </a:cxn>
                <a:cxn ang="0">
                  <a:pos x="2271" y="0"/>
                </a:cxn>
                <a:cxn ang="0">
                  <a:pos x="2984" y="1302"/>
                </a:cxn>
                <a:cxn ang="0">
                  <a:pos x="0" y="1302"/>
                </a:cxn>
              </a:cxnLst>
              <a:rect l="0" t="0" r="r" b="b"/>
              <a:pathLst>
                <a:path w="2984" h="1302">
                  <a:moveTo>
                    <a:pt x="0" y="1302"/>
                  </a:moveTo>
                  <a:lnTo>
                    <a:pt x="692" y="0"/>
                  </a:lnTo>
                  <a:lnTo>
                    <a:pt x="2271" y="0"/>
                  </a:lnTo>
                  <a:lnTo>
                    <a:pt x="2984" y="1302"/>
                  </a:lnTo>
                  <a:lnTo>
                    <a:pt x="0" y="1302"/>
                  </a:lnTo>
                  <a:close/>
                </a:path>
              </a:pathLst>
            </a:custGeom>
            <a:solidFill>
              <a:srgbClr val="FF0000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2686" y="1823"/>
              <a:ext cx="747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2350" y="0"/>
                </a:cxn>
                <a:cxn ang="0">
                  <a:pos x="2388" y="26"/>
                </a:cxn>
                <a:cxn ang="0">
                  <a:pos x="3102" y="1336"/>
                </a:cxn>
                <a:cxn ang="0">
                  <a:pos x="3085" y="1393"/>
                </a:cxn>
                <a:cxn ang="0">
                  <a:pos x="3065" y="1399"/>
                </a:cxn>
                <a:cxn ang="0">
                  <a:pos x="3065" y="1399"/>
                </a:cxn>
                <a:cxn ang="0">
                  <a:pos x="42" y="1399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2325" y="85"/>
                </a:cxn>
                <a:cxn ang="0">
                  <a:pos x="783" y="85"/>
                </a:cxn>
                <a:cxn ang="0">
                  <a:pos x="113" y="1314"/>
                </a:cxn>
                <a:cxn ang="0">
                  <a:pos x="2994" y="1314"/>
                </a:cxn>
                <a:cxn ang="0">
                  <a:pos x="2325" y="85"/>
                </a:cxn>
              </a:cxnLst>
              <a:rect l="0" t="0" r="r" b="b"/>
              <a:pathLst>
                <a:path w="3113" h="1399">
                  <a:moveTo>
                    <a:pt x="758" y="0"/>
                  </a:moveTo>
                  <a:lnTo>
                    <a:pt x="2350" y="0"/>
                  </a:lnTo>
                  <a:cubicBezTo>
                    <a:pt x="2367" y="0"/>
                    <a:pt x="2382" y="11"/>
                    <a:pt x="2388" y="26"/>
                  </a:cubicBezTo>
                  <a:lnTo>
                    <a:pt x="3102" y="1336"/>
                  </a:lnTo>
                  <a:cubicBezTo>
                    <a:pt x="3113" y="1357"/>
                    <a:pt x="3106" y="1382"/>
                    <a:pt x="3085" y="1393"/>
                  </a:cubicBezTo>
                  <a:cubicBezTo>
                    <a:pt x="3079" y="1397"/>
                    <a:pt x="3072" y="1399"/>
                    <a:pt x="3065" y="1399"/>
                  </a:cubicBezTo>
                  <a:lnTo>
                    <a:pt x="3065" y="1399"/>
                  </a:lnTo>
                  <a:lnTo>
                    <a:pt x="42" y="1399"/>
                  </a:lnTo>
                  <a:cubicBezTo>
                    <a:pt x="19" y="1399"/>
                    <a:pt x="0" y="1380"/>
                    <a:pt x="0" y="1356"/>
                  </a:cubicBezTo>
                  <a:cubicBezTo>
                    <a:pt x="0" y="1348"/>
                    <a:pt x="3" y="1340"/>
                    <a:pt x="7" y="1333"/>
                  </a:cubicBezTo>
                  <a:lnTo>
                    <a:pt x="721" y="22"/>
                  </a:lnTo>
                  <a:cubicBezTo>
                    <a:pt x="728" y="8"/>
                    <a:pt x="743" y="0"/>
                    <a:pt x="758" y="0"/>
                  </a:cubicBezTo>
                  <a:close/>
                  <a:moveTo>
                    <a:pt x="2325" y="85"/>
                  </a:moveTo>
                  <a:lnTo>
                    <a:pt x="783" y="85"/>
                  </a:lnTo>
                  <a:lnTo>
                    <a:pt x="113" y="1314"/>
                  </a:lnTo>
                  <a:lnTo>
                    <a:pt x="2994" y="1314"/>
                  </a:lnTo>
                  <a:lnTo>
                    <a:pt x="2325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>
                <a:solidFill>
                  <a:srgbClr val="FF0000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115" y="2901"/>
              <a:ext cx="1889" cy="316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7154" y="0"/>
                </a:cxn>
                <a:cxn ang="0">
                  <a:pos x="7870" y="1314"/>
                </a:cxn>
                <a:cxn ang="0">
                  <a:pos x="0" y="1314"/>
                </a:cxn>
                <a:cxn ang="0">
                  <a:pos x="715" y="0"/>
                </a:cxn>
              </a:cxnLst>
              <a:rect l="0" t="0" r="r" b="b"/>
              <a:pathLst>
                <a:path w="7870" h="1314">
                  <a:moveTo>
                    <a:pt x="715" y="0"/>
                  </a:moveTo>
                  <a:lnTo>
                    <a:pt x="7154" y="0"/>
                  </a:lnTo>
                  <a:lnTo>
                    <a:pt x="7870" y="1314"/>
                  </a:lnTo>
                  <a:lnTo>
                    <a:pt x="0" y="131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2104" y="2891"/>
              <a:ext cx="1911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7197" y="0"/>
                </a:cxn>
                <a:cxn ang="0">
                  <a:pos x="7236" y="26"/>
                </a:cxn>
                <a:cxn ang="0">
                  <a:pos x="7950" y="1336"/>
                </a:cxn>
                <a:cxn ang="0">
                  <a:pos x="7933" y="1393"/>
                </a:cxn>
                <a:cxn ang="0">
                  <a:pos x="7913" y="1398"/>
                </a:cxn>
                <a:cxn ang="0">
                  <a:pos x="7913" y="1399"/>
                </a:cxn>
                <a:cxn ang="0">
                  <a:pos x="43" y="1399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7172" y="85"/>
                </a:cxn>
                <a:cxn ang="0">
                  <a:pos x="783" y="85"/>
                </a:cxn>
                <a:cxn ang="0">
                  <a:pos x="114" y="1314"/>
                </a:cxn>
                <a:cxn ang="0">
                  <a:pos x="7842" y="1314"/>
                </a:cxn>
                <a:cxn ang="0">
                  <a:pos x="7172" y="85"/>
                </a:cxn>
              </a:cxnLst>
              <a:rect l="0" t="0" r="r" b="b"/>
              <a:pathLst>
                <a:path w="7961" h="1399">
                  <a:moveTo>
                    <a:pt x="758" y="0"/>
                  </a:moveTo>
                  <a:lnTo>
                    <a:pt x="7197" y="0"/>
                  </a:lnTo>
                  <a:cubicBezTo>
                    <a:pt x="7215" y="0"/>
                    <a:pt x="7230" y="11"/>
                    <a:pt x="7236" y="26"/>
                  </a:cubicBezTo>
                  <a:lnTo>
                    <a:pt x="7950" y="1336"/>
                  </a:lnTo>
                  <a:cubicBezTo>
                    <a:pt x="7961" y="1356"/>
                    <a:pt x="7953" y="1382"/>
                    <a:pt x="7933" y="1393"/>
                  </a:cubicBezTo>
                  <a:cubicBezTo>
                    <a:pt x="7927" y="1397"/>
                    <a:pt x="7920" y="1398"/>
                    <a:pt x="7913" y="1398"/>
                  </a:cubicBezTo>
                  <a:lnTo>
                    <a:pt x="7913" y="1399"/>
                  </a:lnTo>
                  <a:lnTo>
                    <a:pt x="43" y="1399"/>
                  </a:lnTo>
                  <a:cubicBezTo>
                    <a:pt x="19" y="1399"/>
                    <a:pt x="0" y="1380"/>
                    <a:pt x="0" y="1356"/>
                  </a:cubicBezTo>
                  <a:cubicBezTo>
                    <a:pt x="0" y="1348"/>
                    <a:pt x="3" y="1340"/>
                    <a:pt x="7" y="1333"/>
                  </a:cubicBezTo>
                  <a:lnTo>
                    <a:pt x="721" y="22"/>
                  </a:lnTo>
                  <a:cubicBezTo>
                    <a:pt x="729" y="8"/>
                    <a:pt x="743" y="0"/>
                    <a:pt x="758" y="0"/>
                  </a:cubicBezTo>
                  <a:close/>
                  <a:moveTo>
                    <a:pt x="7172" y="85"/>
                  </a:moveTo>
                  <a:lnTo>
                    <a:pt x="783" y="85"/>
                  </a:lnTo>
                  <a:lnTo>
                    <a:pt x="114" y="1314"/>
                  </a:lnTo>
                  <a:lnTo>
                    <a:pt x="7842" y="1314"/>
                  </a:lnTo>
                  <a:lnTo>
                    <a:pt x="7172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309" y="2544"/>
              <a:ext cx="1500" cy="316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5534" y="0"/>
                </a:cxn>
                <a:cxn ang="0">
                  <a:pos x="6250" y="1314"/>
                </a:cxn>
                <a:cxn ang="0">
                  <a:pos x="0" y="1314"/>
                </a:cxn>
                <a:cxn ang="0">
                  <a:pos x="715" y="0"/>
                </a:cxn>
              </a:cxnLst>
              <a:rect l="0" t="0" r="r" b="b"/>
              <a:pathLst>
                <a:path w="6250" h="1314">
                  <a:moveTo>
                    <a:pt x="715" y="0"/>
                  </a:moveTo>
                  <a:lnTo>
                    <a:pt x="5534" y="0"/>
                  </a:lnTo>
                  <a:lnTo>
                    <a:pt x="6250" y="1314"/>
                  </a:lnTo>
                  <a:lnTo>
                    <a:pt x="0" y="131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2299" y="2534"/>
              <a:ext cx="1522" cy="336"/>
            </a:xfrm>
            <a:custGeom>
              <a:avLst/>
              <a:gdLst/>
              <a:ahLst/>
              <a:cxnLst>
                <a:cxn ang="0">
                  <a:pos x="757" y="0"/>
                </a:cxn>
                <a:cxn ang="0">
                  <a:pos x="5576" y="0"/>
                </a:cxn>
                <a:cxn ang="0">
                  <a:pos x="5615" y="26"/>
                </a:cxn>
                <a:cxn ang="0">
                  <a:pos x="6329" y="1336"/>
                </a:cxn>
                <a:cxn ang="0">
                  <a:pos x="6312" y="1394"/>
                </a:cxn>
                <a:cxn ang="0">
                  <a:pos x="6292" y="1399"/>
                </a:cxn>
                <a:cxn ang="0">
                  <a:pos x="6292" y="1399"/>
                </a:cxn>
                <a:cxn ang="0">
                  <a:pos x="42" y="1399"/>
                </a:cxn>
                <a:cxn ang="0">
                  <a:pos x="0" y="1357"/>
                </a:cxn>
                <a:cxn ang="0">
                  <a:pos x="7" y="1333"/>
                </a:cxn>
                <a:cxn ang="0">
                  <a:pos x="720" y="23"/>
                </a:cxn>
                <a:cxn ang="0">
                  <a:pos x="757" y="1"/>
                </a:cxn>
                <a:cxn ang="0">
                  <a:pos x="757" y="0"/>
                </a:cxn>
                <a:cxn ang="0">
                  <a:pos x="5551" y="85"/>
                </a:cxn>
                <a:cxn ang="0">
                  <a:pos x="782" y="85"/>
                </a:cxn>
                <a:cxn ang="0">
                  <a:pos x="113" y="1314"/>
                </a:cxn>
                <a:cxn ang="0">
                  <a:pos x="6220" y="1314"/>
                </a:cxn>
                <a:cxn ang="0">
                  <a:pos x="5551" y="85"/>
                </a:cxn>
              </a:cxnLst>
              <a:rect l="0" t="0" r="r" b="b"/>
              <a:pathLst>
                <a:path w="6340" h="1399">
                  <a:moveTo>
                    <a:pt x="757" y="0"/>
                  </a:moveTo>
                  <a:lnTo>
                    <a:pt x="5576" y="0"/>
                  </a:lnTo>
                  <a:cubicBezTo>
                    <a:pt x="5593" y="0"/>
                    <a:pt x="5608" y="11"/>
                    <a:pt x="5615" y="26"/>
                  </a:cubicBezTo>
                  <a:lnTo>
                    <a:pt x="6329" y="1336"/>
                  </a:lnTo>
                  <a:cubicBezTo>
                    <a:pt x="6340" y="1357"/>
                    <a:pt x="6332" y="1382"/>
                    <a:pt x="6312" y="1394"/>
                  </a:cubicBezTo>
                  <a:cubicBezTo>
                    <a:pt x="6305" y="1397"/>
                    <a:pt x="6298" y="1399"/>
                    <a:pt x="6292" y="1399"/>
                  </a:cubicBezTo>
                  <a:lnTo>
                    <a:pt x="6292" y="1399"/>
                  </a:lnTo>
                  <a:lnTo>
                    <a:pt x="42" y="1399"/>
                  </a:lnTo>
                  <a:cubicBezTo>
                    <a:pt x="19" y="1399"/>
                    <a:pt x="0" y="1380"/>
                    <a:pt x="0" y="1357"/>
                  </a:cubicBezTo>
                  <a:cubicBezTo>
                    <a:pt x="0" y="1348"/>
                    <a:pt x="2" y="1340"/>
                    <a:pt x="7" y="1333"/>
                  </a:cubicBezTo>
                  <a:lnTo>
                    <a:pt x="720" y="23"/>
                  </a:lnTo>
                  <a:cubicBezTo>
                    <a:pt x="728" y="9"/>
                    <a:pt x="743" y="1"/>
                    <a:pt x="757" y="1"/>
                  </a:cubicBezTo>
                  <a:lnTo>
                    <a:pt x="757" y="0"/>
                  </a:lnTo>
                  <a:close/>
                  <a:moveTo>
                    <a:pt x="5551" y="85"/>
                  </a:moveTo>
                  <a:lnTo>
                    <a:pt x="782" y="85"/>
                  </a:lnTo>
                  <a:lnTo>
                    <a:pt x="113" y="1314"/>
                  </a:lnTo>
                  <a:lnTo>
                    <a:pt x="6220" y="1314"/>
                  </a:lnTo>
                  <a:lnTo>
                    <a:pt x="5551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502" y="2190"/>
              <a:ext cx="1114" cy="3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3928" y="0"/>
                </a:cxn>
                <a:cxn ang="0">
                  <a:pos x="4290" y="664"/>
                </a:cxn>
                <a:cxn ang="0">
                  <a:pos x="4643" y="1314"/>
                </a:cxn>
                <a:cxn ang="0">
                  <a:pos x="0" y="1314"/>
                </a:cxn>
                <a:cxn ang="0">
                  <a:pos x="354" y="664"/>
                </a:cxn>
                <a:cxn ang="0">
                  <a:pos x="716" y="0"/>
                </a:cxn>
              </a:cxnLst>
              <a:rect l="0" t="0" r="r" b="b"/>
              <a:pathLst>
                <a:path w="4643" h="1314">
                  <a:moveTo>
                    <a:pt x="716" y="0"/>
                  </a:moveTo>
                  <a:lnTo>
                    <a:pt x="3928" y="0"/>
                  </a:lnTo>
                  <a:lnTo>
                    <a:pt x="4290" y="664"/>
                  </a:lnTo>
                  <a:lnTo>
                    <a:pt x="4643" y="1314"/>
                  </a:lnTo>
                  <a:lnTo>
                    <a:pt x="0" y="1314"/>
                  </a:lnTo>
                  <a:lnTo>
                    <a:pt x="354" y="664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9" name="Freeform 15"/>
            <p:cNvSpPr>
              <a:spLocks noEditPoints="1"/>
            </p:cNvSpPr>
            <p:nvPr/>
          </p:nvSpPr>
          <p:spPr bwMode="auto">
            <a:xfrm>
              <a:off x="2492" y="2180"/>
              <a:ext cx="1136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3970" y="0"/>
                </a:cxn>
                <a:cxn ang="0">
                  <a:pos x="4009" y="25"/>
                </a:cxn>
                <a:cxn ang="0">
                  <a:pos x="4369" y="686"/>
                </a:cxn>
                <a:cxn ang="0">
                  <a:pos x="4722" y="1336"/>
                </a:cxn>
                <a:cxn ang="0">
                  <a:pos x="4706" y="1393"/>
                </a:cxn>
                <a:cxn ang="0">
                  <a:pos x="4685" y="1398"/>
                </a:cxn>
                <a:cxn ang="0">
                  <a:pos x="4685" y="1398"/>
                </a:cxn>
                <a:cxn ang="0">
                  <a:pos x="42" y="1398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359" y="686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3945" y="85"/>
                </a:cxn>
                <a:cxn ang="0">
                  <a:pos x="783" y="85"/>
                </a:cxn>
                <a:cxn ang="0">
                  <a:pos x="433" y="726"/>
                </a:cxn>
                <a:cxn ang="0">
                  <a:pos x="113" y="1314"/>
                </a:cxn>
                <a:cxn ang="0">
                  <a:pos x="4614" y="1314"/>
                </a:cxn>
                <a:cxn ang="0">
                  <a:pos x="4294" y="726"/>
                </a:cxn>
                <a:cxn ang="0">
                  <a:pos x="3945" y="85"/>
                </a:cxn>
              </a:cxnLst>
              <a:rect l="0" t="0" r="r" b="b"/>
              <a:pathLst>
                <a:path w="4734" h="1398">
                  <a:moveTo>
                    <a:pt x="758" y="0"/>
                  </a:moveTo>
                  <a:lnTo>
                    <a:pt x="3970" y="0"/>
                  </a:lnTo>
                  <a:cubicBezTo>
                    <a:pt x="3987" y="0"/>
                    <a:pt x="4002" y="10"/>
                    <a:pt x="4009" y="25"/>
                  </a:cubicBezTo>
                  <a:lnTo>
                    <a:pt x="4369" y="686"/>
                  </a:lnTo>
                  <a:lnTo>
                    <a:pt x="4722" y="1336"/>
                  </a:lnTo>
                  <a:cubicBezTo>
                    <a:pt x="4734" y="1356"/>
                    <a:pt x="4726" y="1382"/>
                    <a:pt x="4706" y="1393"/>
                  </a:cubicBezTo>
                  <a:cubicBezTo>
                    <a:pt x="4699" y="1397"/>
                    <a:pt x="4692" y="1398"/>
                    <a:pt x="4685" y="1398"/>
                  </a:cubicBezTo>
                  <a:lnTo>
                    <a:pt x="4685" y="1398"/>
                  </a:lnTo>
                  <a:lnTo>
                    <a:pt x="42" y="1398"/>
                  </a:lnTo>
                  <a:cubicBezTo>
                    <a:pt x="19" y="1398"/>
                    <a:pt x="0" y="1379"/>
                    <a:pt x="0" y="1356"/>
                  </a:cubicBezTo>
                  <a:cubicBezTo>
                    <a:pt x="0" y="1347"/>
                    <a:pt x="2" y="1339"/>
                    <a:pt x="7" y="1333"/>
                  </a:cubicBezTo>
                  <a:lnTo>
                    <a:pt x="359" y="686"/>
                  </a:lnTo>
                  <a:lnTo>
                    <a:pt x="721" y="22"/>
                  </a:lnTo>
                  <a:cubicBezTo>
                    <a:pt x="728" y="8"/>
                    <a:pt x="743" y="0"/>
                    <a:pt x="758" y="0"/>
                  </a:cubicBezTo>
                  <a:close/>
                  <a:moveTo>
                    <a:pt x="3945" y="85"/>
                  </a:moveTo>
                  <a:lnTo>
                    <a:pt x="783" y="85"/>
                  </a:lnTo>
                  <a:lnTo>
                    <a:pt x="433" y="726"/>
                  </a:lnTo>
                  <a:lnTo>
                    <a:pt x="113" y="1314"/>
                  </a:lnTo>
                  <a:lnTo>
                    <a:pt x="4614" y="1314"/>
                  </a:lnTo>
                  <a:lnTo>
                    <a:pt x="4294" y="726"/>
                  </a:lnTo>
                  <a:lnTo>
                    <a:pt x="3945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749" y="3045"/>
              <a:ext cx="3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PREŽITIE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749" y="2691"/>
              <a:ext cx="31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ISTOTA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1749" y="2331"/>
              <a:ext cx="31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SPOLO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013" y="2331"/>
              <a:ext cx="25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ČNOS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235" y="2331"/>
              <a:ext cx="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Ť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1749" y="1971"/>
              <a:ext cx="48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DÔLEŽITOS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2187" y="1971"/>
              <a:ext cx="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Ť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1749" y="1617"/>
              <a:ext cx="71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SEBAREALIZÁCIA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1749" y="1281"/>
              <a:ext cx="756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TRANSCENDENCIA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9" name="Freeform 25"/>
            <p:cNvSpPr>
              <a:spLocks noEditPoints="1"/>
            </p:cNvSpPr>
            <p:nvPr/>
          </p:nvSpPr>
          <p:spPr bwMode="auto">
            <a:xfrm>
              <a:off x="2940" y="1095"/>
              <a:ext cx="250" cy="293"/>
            </a:xfrm>
            <a:custGeom>
              <a:avLst/>
              <a:gdLst/>
              <a:ahLst/>
              <a:cxnLst>
                <a:cxn ang="0">
                  <a:pos x="765" y="1218"/>
                </a:cxn>
                <a:cxn ang="0">
                  <a:pos x="278" y="1218"/>
                </a:cxn>
                <a:cxn ang="0">
                  <a:pos x="278" y="521"/>
                </a:cxn>
                <a:cxn ang="0">
                  <a:pos x="0" y="521"/>
                </a:cxn>
                <a:cxn ang="0">
                  <a:pos x="521" y="0"/>
                </a:cxn>
                <a:cxn ang="0">
                  <a:pos x="1042" y="521"/>
                </a:cxn>
                <a:cxn ang="0">
                  <a:pos x="765" y="521"/>
                </a:cxn>
                <a:cxn ang="0">
                  <a:pos x="765" y="1218"/>
                </a:cxn>
                <a:cxn ang="0">
                  <a:pos x="521" y="115"/>
                </a:cxn>
                <a:cxn ang="0">
                  <a:pos x="196" y="440"/>
                </a:cxn>
                <a:cxn ang="0">
                  <a:pos x="359" y="440"/>
                </a:cxn>
                <a:cxn ang="0">
                  <a:pos x="359" y="1138"/>
                </a:cxn>
                <a:cxn ang="0">
                  <a:pos x="683" y="1138"/>
                </a:cxn>
                <a:cxn ang="0">
                  <a:pos x="683" y="440"/>
                </a:cxn>
                <a:cxn ang="0">
                  <a:pos x="846" y="440"/>
                </a:cxn>
                <a:cxn ang="0">
                  <a:pos x="521" y="115"/>
                </a:cxn>
              </a:cxnLst>
              <a:rect l="0" t="0" r="r" b="b"/>
              <a:pathLst>
                <a:path w="1042" h="1218">
                  <a:moveTo>
                    <a:pt x="765" y="1218"/>
                  </a:moveTo>
                  <a:lnTo>
                    <a:pt x="278" y="1218"/>
                  </a:lnTo>
                  <a:lnTo>
                    <a:pt x="278" y="521"/>
                  </a:lnTo>
                  <a:lnTo>
                    <a:pt x="0" y="521"/>
                  </a:lnTo>
                  <a:lnTo>
                    <a:pt x="521" y="0"/>
                  </a:lnTo>
                  <a:lnTo>
                    <a:pt x="1042" y="521"/>
                  </a:lnTo>
                  <a:lnTo>
                    <a:pt x="765" y="521"/>
                  </a:lnTo>
                  <a:lnTo>
                    <a:pt x="765" y="1218"/>
                  </a:lnTo>
                  <a:close/>
                  <a:moveTo>
                    <a:pt x="521" y="115"/>
                  </a:moveTo>
                  <a:lnTo>
                    <a:pt x="196" y="440"/>
                  </a:lnTo>
                  <a:lnTo>
                    <a:pt x="359" y="440"/>
                  </a:lnTo>
                  <a:lnTo>
                    <a:pt x="359" y="1138"/>
                  </a:lnTo>
                  <a:lnTo>
                    <a:pt x="683" y="1138"/>
                  </a:lnTo>
                  <a:lnTo>
                    <a:pt x="683" y="440"/>
                  </a:lnTo>
                  <a:lnTo>
                    <a:pt x="846" y="440"/>
                  </a:lnTo>
                  <a:lnTo>
                    <a:pt x="521" y="115"/>
                  </a:lnTo>
                  <a:close/>
                </a:path>
              </a:pathLst>
            </a:custGeom>
            <a:solidFill>
              <a:srgbClr val="141515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32" name="BlokTextu 31"/>
          <p:cNvSpPr txBox="1"/>
          <p:nvPr/>
        </p:nvSpPr>
        <p:spPr bwMode="auto">
          <a:xfrm>
            <a:off x="357158" y="928670"/>
            <a:ext cx="7000924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Podľa </a:t>
            </a:r>
            <a:r>
              <a:rPr lang="sk-SK" sz="2400" b="1" dirty="0" err="1" smtClean="0"/>
              <a:t>Alderfera</a:t>
            </a:r>
            <a:r>
              <a:rPr lang="sk-SK" sz="2400" b="1" dirty="0" smtClean="0"/>
              <a:t> v takejto situácii nastáva </a:t>
            </a:r>
            <a:r>
              <a:rPr lang="sk-SK" sz="2400" b="1" dirty="0" smtClean="0">
                <a:solidFill>
                  <a:srgbClr val="FF0000"/>
                </a:solidFill>
              </a:rPr>
              <a:t>FRUSTRAČNÝ REGRES</a:t>
            </a:r>
            <a:r>
              <a:rPr lang="sk-SK" sz="2400" b="1" dirty="0" smtClean="0"/>
              <a:t>: </a:t>
            </a:r>
          </a:p>
          <a:p>
            <a:r>
              <a:rPr lang="sk-SK" sz="2000" b="1" dirty="0" smtClean="0">
                <a:solidFill>
                  <a:srgbClr val="FF0000"/>
                </a:solidFill>
              </a:rPr>
              <a:t>Vrátime sa </a:t>
            </a:r>
            <a:r>
              <a:rPr lang="sk-SK" sz="2000" b="1" dirty="0" smtClean="0"/>
              <a:t>o úroveň nižšie  a pokúsime sa na tejto úrovni nájsť </a:t>
            </a:r>
            <a:r>
              <a:rPr lang="sk-SK" sz="2000" b="1" dirty="0" smtClean="0">
                <a:solidFill>
                  <a:srgbClr val="FF0000"/>
                </a:solidFill>
              </a:rPr>
              <a:t>náhradný zmysel života</a:t>
            </a:r>
            <a:r>
              <a:rPr lang="sk-SK" sz="2000" b="1" dirty="0" smtClean="0"/>
              <a:t>, ktorý by nás naplnil!</a:t>
            </a:r>
          </a:p>
          <a:p>
            <a:r>
              <a:rPr lang="sk-SK" sz="2000" b="1" dirty="0" smtClean="0"/>
              <a:t>Naše </a:t>
            </a:r>
            <a:r>
              <a:rPr lang="sk-SK" sz="2000" b="1" dirty="0" smtClean="0">
                <a:solidFill>
                  <a:srgbClr val="FF0000"/>
                </a:solidFill>
              </a:rPr>
              <a:t>potreby </a:t>
            </a:r>
            <a:r>
              <a:rPr lang="sk-SK" sz="2000" b="1" dirty="0" smtClean="0"/>
              <a:t>na tejto úrovni – ktorá sa z nástroja zrazu stala cieľom! – sa tak </a:t>
            </a:r>
            <a:r>
              <a:rPr lang="sk-SK" sz="2000" b="1" dirty="0" smtClean="0">
                <a:solidFill>
                  <a:srgbClr val="FF0000"/>
                </a:solidFill>
              </a:rPr>
              <a:t>podstatne zosilnia</a:t>
            </a:r>
            <a:r>
              <a:rPr lang="sk-SK" sz="2000" b="1" dirty="0" smtClean="0"/>
              <a:t>!</a:t>
            </a:r>
          </a:p>
        </p:txBody>
      </p:sp>
      <p:sp>
        <p:nvSpPr>
          <p:cNvPr id="31" name="Šípka dolu 30"/>
          <p:cNvSpPr/>
          <p:nvPr/>
        </p:nvSpPr>
        <p:spPr>
          <a:xfrm>
            <a:off x="4000496" y="3143248"/>
            <a:ext cx="1928826" cy="3071834"/>
          </a:xfrm>
          <a:prstGeom prst="downArrow">
            <a:avLst/>
          </a:prstGeom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pPr algn="ctr">
              <a:spcBef>
                <a:spcPts val="1200"/>
              </a:spcBef>
              <a:buFont typeface="Arial" pitchFamily="34" charset="0"/>
              <a:buChar char="•"/>
            </a:pPr>
            <a:endParaRPr lang="sk-SK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FRUSTRAČNÝ REGRES</a:t>
            </a:r>
            <a:endParaRPr lang="sk-SK" sz="4800" b="1" dirty="0">
              <a:solidFill>
                <a:srgbClr val="663300"/>
              </a:solidFill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57158" y="3000372"/>
            <a:ext cx="3629025" cy="3417887"/>
            <a:chOff x="1737" y="1083"/>
            <a:chExt cx="2286" cy="2153"/>
          </a:xfrm>
        </p:grpSpPr>
        <p:sp>
          <p:nvSpPr>
            <p:cNvPr id="10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37" y="1083"/>
              <a:ext cx="2286" cy="2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97" y="1487"/>
              <a:ext cx="333" cy="305"/>
            </a:xfrm>
            <a:custGeom>
              <a:avLst/>
              <a:gdLst/>
              <a:ahLst/>
              <a:cxnLst>
                <a:cxn ang="0">
                  <a:pos x="0" y="1265"/>
                </a:cxn>
                <a:cxn ang="0">
                  <a:pos x="1389" y="1270"/>
                </a:cxn>
                <a:cxn ang="0">
                  <a:pos x="681" y="0"/>
                </a:cxn>
                <a:cxn ang="0">
                  <a:pos x="0" y="1265"/>
                </a:cxn>
              </a:cxnLst>
              <a:rect l="0" t="0" r="r" b="b"/>
              <a:pathLst>
                <a:path w="1389" h="1270">
                  <a:moveTo>
                    <a:pt x="0" y="1265"/>
                  </a:moveTo>
                  <a:lnTo>
                    <a:pt x="1389" y="1270"/>
                  </a:lnTo>
                  <a:lnTo>
                    <a:pt x="681" y="0"/>
                  </a:lnTo>
                  <a:lnTo>
                    <a:pt x="0" y="1265"/>
                  </a:lnTo>
                  <a:close/>
                </a:path>
              </a:pathLst>
            </a:custGeom>
            <a:solidFill>
              <a:srgbClr val="FEEFB8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>
                <a:solidFill>
                  <a:srgbClr val="FF0000"/>
                </a:solidFill>
              </a:endParaRPr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2881" y="1471"/>
              <a:ext cx="358" cy="331"/>
            </a:xfrm>
            <a:custGeom>
              <a:avLst/>
              <a:gdLst/>
              <a:ahLst/>
              <a:cxnLst>
                <a:cxn ang="0">
                  <a:pos x="1445" y="1378"/>
                </a:cxn>
                <a:cxn ang="0">
                  <a:pos x="43" y="1378"/>
                </a:cxn>
                <a:cxn ang="0">
                  <a:pos x="0" y="1336"/>
                </a:cxn>
                <a:cxn ang="0">
                  <a:pos x="7" y="1312"/>
                </a:cxn>
                <a:cxn ang="0">
                  <a:pos x="707" y="28"/>
                </a:cxn>
                <a:cxn ang="0">
                  <a:pos x="764" y="11"/>
                </a:cxn>
                <a:cxn ang="0">
                  <a:pos x="781" y="28"/>
                </a:cxn>
                <a:cxn ang="0">
                  <a:pos x="1482" y="1316"/>
                </a:cxn>
                <a:cxn ang="0">
                  <a:pos x="1465" y="1373"/>
                </a:cxn>
                <a:cxn ang="0">
                  <a:pos x="1445" y="1378"/>
                </a:cxn>
                <a:cxn ang="0">
                  <a:pos x="114" y="1293"/>
                </a:cxn>
                <a:cxn ang="0">
                  <a:pos x="1374" y="1293"/>
                </a:cxn>
                <a:cxn ang="0">
                  <a:pos x="744" y="137"/>
                </a:cxn>
                <a:cxn ang="0">
                  <a:pos x="114" y="1293"/>
                </a:cxn>
              </a:cxnLst>
              <a:rect l="0" t="0" r="r" b="b"/>
              <a:pathLst>
                <a:path w="1493" h="1378">
                  <a:moveTo>
                    <a:pt x="1445" y="1378"/>
                  </a:moveTo>
                  <a:lnTo>
                    <a:pt x="43" y="1378"/>
                  </a:lnTo>
                  <a:cubicBezTo>
                    <a:pt x="19" y="1378"/>
                    <a:pt x="0" y="1359"/>
                    <a:pt x="0" y="1336"/>
                  </a:cubicBezTo>
                  <a:cubicBezTo>
                    <a:pt x="0" y="1327"/>
                    <a:pt x="3" y="1319"/>
                    <a:pt x="7" y="1312"/>
                  </a:cubicBezTo>
                  <a:lnTo>
                    <a:pt x="707" y="28"/>
                  </a:lnTo>
                  <a:cubicBezTo>
                    <a:pt x="718" y="8"/>
                    <a:pt x="743" y="0"/>
                    <a:pt x="764" y="11"/>
                  </a:cubicBezTo>
                  <a:cubicBezTo>
                    <a:pt x="771" y="15"/>
                    <a:pt x="777" y="21"/>
                    <a:pt x="781" y="28"/>
                  </a:cubicBezTo>
                  <a:lnTo>
                    <a:pt x="1482" y="1316"/>
                  </a:lnTo>
                  <a:cubicBezTo>
                    <a:pt x="1493" y="1336"/>
                    <a:pt x="1486" y="1362"/>
                    <a:pt x="1465" y="1373"/>
                  </a:cubicBezTo>
                  <a:cubicBezTo>
                    <a:pt x="1459" y="1376"/>
                    <a:pt x="1452" y="1378"/>
                    <a:pt x="1445" y="1378"/>
                  </a:cubicBezTo>
                  <a:close/>
                  <a:moveTo>
                    <a:pt x="114" y="1293"/>
                  </a:moveTo>
                  <a:lnTo>
                    <a:pt x="1374" y="1293"/>
                  </a:lnTo>
                  <a:lnTo>
                    <a:pt x="744" y="137"/>
                  </a:lnTo>
                  <a:lnTo>
                    <a:pt x="114" y="1293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703" y="1834"/>
              <a:ext cx="716" cy="312"/>
            </a:xfrm>
            <a:custGeom>
              <a:avLst/>
              <a:gdLst/>
              <a:ahLst/>
              <a:cxnLst>
                <a:cxn ang="0">
                  <a:pos x="0" y="1302"/>
                </a:cxn>
                <a:cxn ang="0">
                  <a:pos x="692" y="0"/>
                </a:cxn>
                <a:cxn ang="0">
                  <a:pos x="2271" y="0"/>
                </a:cxn>
                <a:cxn ang="0">
                  <a:pos x="2984" y="1302"/>
                </a:cxn>
                <a:cxn ang="0">
                  <a:pos x="0" y="1302"/>
                </a:cxn>
              </a:cxnLst>
              <a:rect l="0" t="0" r="r" b="b"/>
              <a:pathLst>
                <a:path w="2984" h="1302">
                  <a:moveTo>
                    <a:pt x="0" y="1302"/>
                  </a:moveTo>
                  <a:lnTo>
                    <a:pt x="692" y="0"/>
                  </a:lnTo>
                  <a:lnTo>
                    <a:pt x="2271" y="0"/>
                  </a:lnTo>
                  <a:lnTo>
                    <a:pt x="2984" y="1302"/>
                  </a:lnTo>
                  <a:lnTo>
                    <a:pt x="0" y="1302"/>
                  </a:lnTo>
                  <a:close/>
                </a:path>
              </a:pathLst>
            </a:custGeom>
            <a:solidFill>
              <a:srgbClr val="FEEFB8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2686" y="1823"/>
              <a:ext cx="747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2350" y="0"/>
                </a:cxn>
                <a:cxn ang="0">
                  <a:pos x="2388" y="26"/>
                </a:cxn>
                <a:cxn ang="0">
                  <a:pos x="3102" y="1336"/>
                </a:cxn>
                <a:cxn ang="0">
                  <a:pos x="3085" y="1393"/>
                </a:cxn>
                <a:cxn ang="0">
                  <a:pos x="3065" y="1399"/>
                </a:cxn>
                <a:cxn ang="0">
                  <a:pos x="3065" y="1399"/>
                </a:cxn>
                <a:cxn ang="0">
                  <a:pos x="42" y="1399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2325" y="85"/>
                </a:cxn>
                <a:cxn ang="0">
                  <a:pos x="783" y="85"/>
                </a:cxn>
                <a:cxn ang="0">
                  <a:pos x="113" y="1314"/>
                </a:cxn>
                <a:cxn ang="0">
                  <a:pos x="2994" y="1314"/>
                </a:cxn>
                <a:cxn ang="0">
                  <a:pos x="2325" y="85"/>
                </a:cxn>
              </a:cxnLst>
              <a:rect l="0" t="0" r="r" b="b"/>
              <a:pathLst>
                <a:path w="3113" h="1399">
                  <a:moveTo>
                    <a:pt x="758" y="0"/>
                  </a:moveTo>
                  <a:lnTo>
                    <a:pt x="2350" y="0"/>
                  </a:lnTo>
                  <a:cubicBezTo>
                    <a:pt x="2367" y="0"/>
                    <a:pt x="2382" y="11"/>
                    <a:pt x="2388" y="26"/>
                  </a:cubicBezTo>
                  <a:lnTo>
                    <a:pt x="3102" y="1336"/>
                  </a:lnTo>
                  <a:cubicBezTo>
                    <a:pt x="3113" y="1357"/>
                    <a:pt x="3106" y="1382"/>
                    <a:pt x="3085" y="1393"/>
                  </a:cubicBezTo>
                  <a:cubicBezTo>
                    <a:pt x="3079" y="1397"/>
                    <a:pt x="3072" y="1399"/>
                    <a:pt x="3065" y="1399"/>
                  </a:cubicBezTo>
                  <a:lnTo>
                    <a:pt x="3065" y="1399"/>
                  </a:lnTo>
                  <a:lnTo>
                    <a:pt x="42" y="1399"/>
                  </a:lnTo>
                  <a:cubicBezTo>
                    <a:pt x="19" y="1399"/>
                    <a:pt x="0" y="1380"/>
                    <a:pt x="0" y="1356"/>
                  </a:cubicBezTo>
                  <a:cubicBezTo>
                    <a:pt x="0" y="1348"/>
                    <a:pt x="3" y="1340"/>
                    <a:pt x="7" y="1333"/>
                  </a:cubicBezTo>
                  <a:lnTo>
                    <a:pt x="721" y="22"/>
                  </a:lnTo>
                  <a:cubicBezTo>
                    <a:pt x="728" y="8"/>
                    <a:pt x="743" y="0"/>
                    <a:pt x="758" y="0"/>
                  </a:cubicBezTo>
                  <a:close/>
                  <a:moveTo>
                    <a:pt x="2325" y="85"/>
                  </a:moveTo>
                  <a:lnTo>
                    <a:pt x="783" y="85"/>
                  </a:lnTo>
                  <a:lnTo>
                    <a:pt x="113" y="1314"/>
                  </a:lnTo>
                  <a:lnTo>
                    <a:pt x="2994" y="1314"/>
                  </a:lnTo>
                  <a:lnTo>
                    <a:pt x="2325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>
                <a:solidFill>
                  <a:srgbClr val="FF0000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115" y="2901"/>
              <a:ext cx="1889" cy="316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7154" y="0"/>
                </a:cxn>
                <a:cxn ang="0">
                  <a:pos x="7870" y="1314"/>
                </a:cxn>
                <a:cxn ang="0">
                  <a:pos x="0" y="1314"/>
                </a:cxn>
                <a:cxn ang="0">
                  <a:pos x="715" y="0"/>
                </a:cxn>
              </a:cxnLst>
              <a:rect l="0" t="0" r="r" b="b"/>
              <a:pathLst>
                <a:path w="7870" h="1314">
                  <a:moveTo>
                    <a:pt x="715" y="0"/>
                  </a:moveTo>
                  <a:lnTo>
                    <a:pt x="7154" y="0"/>
                  </a:lnTo>
                  <a:lnTo>
                    <a:pt x="7870" y="1314"/>
                  </a:lnTo>
                  <a:lnTo>
                    <a:pt x="0" y="131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2104" y="2891"/>
              <a:ext cx="1911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7197" y="0"/>
                </a:cxn>
                <a:cxn ang="0">
                  <a:pos x="7236" y="26"/>
                </a:cxn>
                <a:cxn ang="0">
                  <a:pos x="7950" y="1336"/>
                </a:cxn>
                <a:cxn ang="0">
                  <a:pos x="7933" y="1393"/>
                </a:cxn>
                <a:cxn ang="0">
                  <a:pos x="7913" y="1398"/>
                </a:cxn>
                <a:cxn ang="0">
                  <a:pos x="7913" y="1399"/>
                </a:cxn>
                <a:cxn ang="0">
                  <a:pos x="43" y="1399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7172" y="85"/>
                </a:cxn>
                <a:cxn ang="0">
                  <a:pos x="783" y="85"/>
                </a:cxn>
                <a:cxn ang="0">
                  <a:pos x="114" y="1314"/>
                </a:cxn>
                <a:cxn ang="0">
                  <a:pos x="7842" y="1314"/>
                </a:cxn>
                <a:cxn ang="0">
                  <a:pos x="7172" y="85"/>
                </a:cxn>
              </a:cxnLst>
              <a:rect l="0" t="0" r="r" b="b"/>
              <a:pathLst>
                <a:path w="7961" h="1399">
                  <a:moveTo>
                    <a:pt x="758" y="0"/>
                  </a:moveTo>
                  <a:lnTo>
                    <a:pt x="7197" y="0"/>
                  </a:lnTo>
                  <a:cubicBezTo>
                    <a:pt x="7215" y="0"/>
                    <a:pt x="7230" y="11"/>
                    <a:pt x="7236" y="26"/>
                  </a:cubicBezTo>
                  <a:lnTo>
                    <a:pt x="7950" y="1336"/>
                  </a:lnTo>
                  <a:cubicBezTo>
                    <a:pt x="7961" y="1356"/>
                    <a:pt x="7953" y="1382"/>
                    <a:pt x="7933" y="1393"/>
                  </a:cubicBezTo>
                  <a:cubicBezTo>
                    <a:pt x="7927" y="1397"/>
                    <a:pt x="7920" y="1398"/>
                    <a:pt x="7913" y="1398"/>
                  </a:cubicBezTo>
                  <a:lnTo>
                    <a:pt x="7913" y="1399"/>
                  </a:lnTo>
                  <a:lnTo>
                    <a:pt x="43" y="1399"/>
                  </a:lnTo>
                  <a:cubicBezTo>
                    <a:pt x="19" y="1399"/>
                    <a:pt x="0" y="1380"/>
                    <a:pt x="0" y="1356"/>
                  </a:cubicBezTo>
                  <a:cubicBezTo>
                    <a:pt x="0" y="1348"/>
                    <a:pt x="3" y="1340"/>
                    <a:pt x="7" y="1333"/>
                  </a:cubicBezTo>
                  <a:lnTo>
                    <a:pt x="721" y="22"/>
                  </a:lnTo>
                  <a:cubicBezTo>
                    <a:pt x="729" y="8"/>
                    <a:pt x="743" y="0"/>
                    <a:pt x="758" y="0"/>
                  </a:cubicBezTo>
                  <a:close/>
                  <a:moveTo>
                    <a:pt x="7172" y="85"/>
                  </a:moveTo>
                  <a:lnTo>
                    <a:pt x="783" y="85"/>
                  </a:lnTo>
                  <a:lnTo>
                    <a:pt x="114" y="1314"/>
                  </a:lnTo>
                  <a:lnTo>
                    <a:pt x="7842" y="1314"/>
                  </a:lnTo>
                  <a:lnTo>
                    <a:pt x="7172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309" y="2544"/>
              <a:ext cx="1500" cy="316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5534" y="0"/>
                </a:cxn>
                <a:cxn ang="0">
                  <a:pos x="6250" y="1314"/>
                </a:cxn>
                <a:cxn ang="0">
                  <a:pos x="0" y="1314"/>
                </a:cxn>
                <a:cxn ang="0">
                  <a:pos x="715" y="0"/>
                </a:cxn>
              </a:cxnLst>
              <a:rect l="0" t="0" r="r" b="b"/>
              <a:pathLst>
                <a:path w="6250" h="1314">
                  <a:moveTo>
                    <a:pt x="715" y="0"/>
                  </a:moveTo>
                  <a:lnTo>
                    <a:pt x="5534" y="0"/>
                  </a:lnTo>
                  <a:lnTo>
                    <a:pt x="6250" y="1314"/>
                  </a:lnTo>
                  <a:lnTo>
                    <a:pt x="0" y="131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2299" y="2534"/>
              <a:ext cx="1522" cy="336"/>
            </a:xfrm>
            <a:custGeom>
              <a:avLst/>
              <a:gdLst/>
              <a:ahLst/>
              <a:cxnLst>
                <a:cxn ang="0">
                  <a:pos x="757" y="0"/>
                </a:cxn>
                <a:cxn ang="0">
                  <a:pos x="5576" y="0"/>
                </a:cxn>
                <a:cxn ang="0">
                  <a:pos x="5615" y="26"/>
                </a:cxn>
                <a:cxn ang="0">
                  <a:pos x="6329" y="1336"/>
                </a:cxn>
                <a:cxn ang="0">
                  <a:pos x="6312" y="1394"/>
                </a:cxn>
                <a:cxn ang="0">
                  <a:pos x="6292" y="1399"/>
                </a:cxn>
                <a:cxn ang="0">
                  <a:pos x="6292" y="1399"/>
                </a:cxn>
                <a:cxn ang="0">
                  <a:pos x="42" y="1399"/>
                </a:cxn>
                <a:cxn ang="0">
                  <a:pos x="0" y="1357"/>
                </a:cxn>
                <a:cxn ang="0">
                  <a:pos x="7" y="1333"/>
                </a:cxn>
                <a:cxn ang="0">
                  <a:pos x="720" y="23"/>
                </a:cxn>
                <a:cxn ang="0">
                  <a:pos x="757" y="1"/>
                </a:cxn>
                <a:cxn ang="0">
                  <a:pos x="757" y="0"/>
                </a:cxn>
                <a:cxn ang="0">
                  <a:pos x="5551" y="85"/>
                </a:cxn>
                <a:cxn ang="0">
                  <a:pos x="782" y="85"/>
                </a:cxn>
                <a:cxn ang="0">
                  <a:pos x="113" y="1314"/>
                </a:cxn>
                <a:cxn ang="0">
                  <a:pos x="6220" y="1314"/>
                </a:cxn>
                <a:cxn ang="0">
                  <a:pos x="5551" y="85"/>
                </a:cxn>
              </a:cxnLst>
              <a:rect l="0" t="0" r="r" b="b"/>
              <a:pathLst>
                <a:path w="6340" h="1399">
                  <a:moveTo>
                    <a:pt x="757" y="0"/>
                  </a:moveTo>
                  <a:lnTo>
                    <a:pt x="5576" y="0"/>
                  </a:lnTo>
                  <a:cubicBezTo>
                    <a:pt x="5593" y="0"/>
                    <a:pt x="5608" y="11"/>
                    <a:pt x="5615" y="26"/>
                  </a:cubicBezTo>
                  <a:lnTo>
                    <a:pt x="6329" y="1336"/>
                  </a:lnTo>
                  <a:cubicBezTo>
                    <a:pt x="6340" y="1357"/>
                    <a:pt x="6332" y="1382"/>
                    <a:pt x="6312" y="1394"/>
                  </a:cubicBezTo>
                  <a:cubicBezTo>
                    <a:pt x="6305" y="1397"/>
                    <a:pt x="6298" y="1399"/>
                    <a:pt x="6292" y="1399"/>
                  </a:cubicBezTo>
                  <a:lnTo>
                    <a:pt x="6292" y="1399"/>
                  </a:lnTo>
                  <a:lnTo>
                    <a:pt x="42" y="1399"/>
                  </a:lnTo>
                  <a:cubicBezTo>
                    <a:pt x="19" y="1399"/>
                    <a:pt x="0" y="1380"/>
                    <a:pt x="0" y="1357"/>
                  </a:cubicBezTo>
                  <a:cubicBezTo>
                    <a:pt x="0" y="1348"/>
                    <a:pt x="2" y="1340"/>
                    <a:pt x="7" y="1333"/>
                  </a:cubicBezTo>
                  <a:lnTo>
                    <a:pt x="720" y="23"/>
                  </a:lnTo>
                  <a:cubicBezTo>
                    <a:pt x="728" y="9"/>
                    <a:pt x="743" y="1"/>
                    <a:pt x="757" y="1"/>
                  </a:cubicBezTo>
                  <a:lnTo>
                    <a:pt x="757" y="0"/>
                  </a:lnTo>
                  <a:close/>
                  <a:moveTo>
                    <a:pt x="5551" y="85"/>
                  </a:moveTo>
                  <a:lnTo>
                    <a:pt x="782" y="85"/>
                  </a:lnTo>
                  <a:lnTo>
                    <a:pt x="113" y="1314"/>
                  </a:lnTo>
                  <a:lnTo>
                    <a:pt x="6220" y="1314"/>
                  </a:lnTo>
                  <a:lnTo>
                    <a:pt x="5551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502" y="2190"/>
              <a:ext cx="1114" cy="3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3928" y="0"/>
                </a:cxn>
                <a:cxn ang="0">
                  <a:pos x="4290" y="664"/>
                </a:cxn>
                <a:cxn ang="0">
                  <a:pos x="4643" y="1314"/>
                </a:cxn>
                <a:cxn ang="0">
                  <a:pos x="0" y="1314"/>
                </a:cxn>
                <a:cxn ang="0">
                  <a:pos x="354" y="664"/>
                </a:cxn>
                <a:cxn ang="0">
                  <a:pos x="716" y="0"/>
                </a:cxn>
              </a:cxnLst>
              <a:rect l="0" t="0" r="r" b="b"/>
              <a:pathLst>
                <a:path w="4643" h="1314">
                  <a:moveTo>
                    <a:pt x="716" y="0"/>
                  </a:moveTo>
                  <a:lnTo>
                    <a:pt x="3928" y="0"/>
                  </a:lnTo>
                  <a:lnTo>
                    <a:pt x="4290" y="664"/>
                  </a:lnTo>
                  <a:lnTo>
                    <a:pt x="4643" y="1314"/>
                  </a:lnTo>
                  <a:lnTo>
                    <a:pt x="0" y="1314"/>
                  </a:lnTo>
                  <a:lnTo>
                    <a:pt x="354" y="664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9" name="Freeform 15"/>
            <p:cNvSpPr>
              <a:spLocks noEditPoints="1"/>
            </p:cNvSpPr>
            <p:nvPr/>
          </p:nvSpPr>
          <p:spPr bwMode="auto">
            <a:xfrm>
              <a:off x="2492" y="2180"/>
              <a:ext cx="1136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3970" y="0"/>
                </a:cxn>
                <a:cxn ang="0">
                  <a:pos x="4009" y="25"/>
                </a:cxn>
                <a:cxn ang="0">
                  <a:pos x="4369" y="686"/>
                </a:cxn>
                <a:cxn ang="0">
                  <a:pos x="4722" y="1336"/>
                </a:cxn>
                <a:cxn ang="0">
                  <a:pos x="4706" y="1393"/>
                </a:cxn>
                <a:cxn ang="0">
                  <a:pos x="4685" y="1398"/>
                </a:cxn>
                <a:cxn ang="0">
                  <a:pos x="4685" y="1398"/>
                </a:cxn>
                <a:cxn ang="0">
                  <a:pos x="42" y="1398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359" y="686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3945" y="85"/>
                </a:cxn>
                <a:cxn ang="0">
                  <a:pos x="783" y="85"/>
                </a:cxn>
                <a:cxn ang="0">
                  <a:pos x="433" y="726"/>
                </a:cxn>
                <a:cxn ang="0">
                  <a:pos x="113" y="1314"/>
                </a:cxn>
                <a:cxn ang="0">
                  <a:pos x="4614" y="1314"/>
                </a:cxn>
                <a:cxn ang="0">
                  <a:pos x="4294" y="726"/>
                </a:cxn>
                <a:cxn ang="0">
                  <a:pos x="3945" y="85"/>
                </a:cxn>
              </a:cxnLst>
              <a:rect l="0" t="0" r="r" b="b"/>
              <a:pathLst>
                <a:path w="4734" h="1398">
                  <a:moveTo>
                    <a:pt x="758" y="0"/>
                  </a:moveTo>
                  <a:lnTo>
                    <a:pt x="3970" y="0"/>
                  </a:lnTo>
                  <a:cubicBezTo>
                    <a:pt x="3987" y="0"/>
                    <a:pt x="4002" y="10"/>
                    <a:pt x="4009" y="25"/>
                  </a:cubicBezTo>
                  <a:lnTo>
                    <a:pt x="4369" y="686"/>
                  </a:lnTo>
                  <a:lnTo>
                    <a:pt x="4722" y="1336"/>
                  </a:lnTo>
                  <a:cubicBezTo>
                    <a:pt x="4734" y="1356"/>
                    <a:pt x="4726" y="1382"/>
                    <a:pt x="4706" y="1393"/>
                  </a:cubicBezTo>
                  <a:cubicBezTo>
                    <a:pt x="4699" y="1397"/>
                    <a:pt x="4692" y="1398"/>
                    <a:pt x="4685" y="1398"/>
                  </a:cubicBezTo>
                  <a:lnTo>
                    <a:pt x="4685" y="1398"/>
                  </a:lnTo>
                  <a:lnTo>
                    <a:pt x="42" y="1398"/>
                  </a:lnTo>
                  <a:cubicBezTo>
                    <a:pt x="19" y="1398"/>
                    <a:pt x="0" y="1379"/>
                    <a:pt x="0" y="1356"/>
                  </a:cubicBezTo>
                  <a:cubicBezTo>
                    <a:pt x="0" y="1347"/>
                    <a:pt x="2" y="1339"/>
                    <a:pt x="7" y="1333"/>
                  </a:cubicBezTo>
                  <a:lnTo>
                    <a:pt x="359" y="686"/>
                  </a:lnTo>
                  <a:lnTo>
                    <a:pt x="721" y="22"/>
                  </a:lnTo>
                  <a:cubicBezTo>
                    <a:pt x="728" y="8"/>
                    <a:pt x="743" y="0"/>
                    <a:pt x="758" y="0"/>
                  </a:cubicBezTo>
                  <a:close/>
                  <a:moveTo>
                    <a:pt x="3945" y="85"/>
                  </a:moveTo>
                  <a:lnTo>
                    <a:pt x="783" y="85"/>
                  </a:lnTo>
                  <a:lnTo>
                    <a:pt x="433" y="726"/>
                  </a:lnTo>
                  <a:lnTo>
                    <a:pt x="113" y="1314"/>
                  </a:lnTo>
                  <a:lnTo>
                    <a:pt x="4614" y="1314"/>
                  </a:lnTo>
                  <a:lnTo>
                    <a:pt x="4294" y="726"/>
                  </a:lnTo>
                  <a:lnTo>
                    <a:pt x="3945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749" y="3045"/>
              <a:ext cx="3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PREŽITIE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749" y="2691"/>
              <a:ext cx="31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ISTOTA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1749" y="2331"/>
              <a:ext cx="31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SPOLO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013" y="2331"/>
              <a:ext cx="25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ČNOS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235" y="2331"/>
              <a:ext cx="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Ť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1749" y="1971"/>
              <a:ext cx="48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DÔLEŽITOS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2187" y="1971"/>
              <a:ext cx="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Ť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1749" y="1617"/>
              <a:ext cx="71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SEBAREALIZÁCIA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1749" y="1281"/>
              <a:ext cx="756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TRANSCENDENCIA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9" name="Freeform 25"/>
            <p:cNvSpPr>
              <a:spLocks noEditPoints="1"/>
            </p:cNvSpPr>
            <p:nvPr/>
          </p:nvSpPr>
          <p:spPr bwMode="auto">
            <a:xfrm>
              <a:off x="2940" y="1095"/>
              <a:ext cx="250" cy="293"/>
            </a:xfrm>
            <a:custGeom>
              <a:avLst/>
              <a:gdLst/>
              <a:ahLst/>
              <a:cxnLst>
                <a:cxn ang="0">
                  <a:pos x="765" y="1218"/>
                </a:cxn>
                <a:cxn ang="0">
                  <a:pos x="278" y="1218"/>
                </a:cxn>
                <a:cxn ang="0">
                  <a:pos x="278" y="521"/>
                </a:cxn>
                <a:cxn ang="0">
                  <a:pos x="0" y="521"/>
                </a:cxn>
                <a:cxn ang="0">
                  <a:pos x="521" y="0"/>
                </a:cxn>
                <a:cxn ang="0">
                  <a:pos x="1042" y="521"/>
                </a:cxn>
                <a:cxn ang="0">
                  <a:pos x="765" y="521"/>
                </a:cxn>
                <a:cxn ang="0">
                  <a:pos x="765" y="1218"/>
                </a:cxn>
                <a:cxn ang="0">
                  <a:pos x="521" y="115"/>
                </a:cxn>
                <a:cxn ang="0">
                  <a:pos x="196" y="440"/>
                </a:cxn>
                <a:cxn ang="0">
                  <a:pos x="359" y="440"/>
                </a:cxn>
                <a:cxn ang="0">
                  <a:pos x="359" y="1138"/>
                </a:cxn>
                <a:cxn ang="0">
                  <a:pos x="683" y="1138"/>
                </a:cxn>
                <a:cxn ang="0">
                  <a:pos x="683" y="440"/>
                </a:cxn>
                <a:cxn ang="0">
                  <a:pos x="846" y="440"/>
                </a:cxn>
                <a:cxn ang="0">
                  <a:pos x="521" y="115"/>
                </a:cxn>
              </a:cxnLst>
              <a:rect l="0" t="0" r="r" b="b"/>
              <a:pathLst>
                <a:path w="1042" h="1218">
                  <a:moveTo>
                    <a:pt x="765" y="1218"/>
                  </a:moveTo>
                  <a:lnTo>
                    <a:pt x="278" y="1218"/>
                  </a:lnTo>
                  <a:lnTo>
                    <a:pt x="278" y="521"/>
                  </a:lnTo>
                  <a:lnTo>
                    <a:pt x="0" y="521"/>
                  </a:lnTo>
                  <a:lnTo>
                    <a:pt x="521" y="0"/>
                  </a:lnTo>
                  <a:lnTo>
                    <a:pt x="1042" y="521"/>
                  </a:lnTo>
                  <a:lnTo>
                    <a:pt x="765" y="521"/>
                  </a:lnTo>
                  <a:lnTo>
                    <a:pt x="765" y="1218"/>
                  </a:lnTo>
                  <a:close/>
                  <a:moveTo>
                    <a:pt x="521" y="115"/>
                  </a:moveTo>
                  <a:lnTo>
                    <a:pt x="196" y="440"/>
                  </a:lnTo>
                  <a:lnTo>
                    <a:pt x="359" y="440"/>
                  </a:lnTo>
                  <a:lnTo>
                    <a:pt x="359" y="1138"/>
                  </a:lnTo>
                  <a:lnTo>
                    <a:pt x="683" y="1138"/>
                  </a:lnTo>
                  <a:lnTo>
                    <a:pt x="683" y="440"/>
                  </a:lnTo>
                  <a:lnTo>
                    <a:pt x="846" y="440"/>
                  </a:lnTo>
                  <a:lnTo>
                    <a:pt x="521" y="115"/>
                  </a:lnTo>
                  <a:close/>
                </a:path>
              </a:pathLst>
            </a:custGeom>
            <a:solidFill>
              <a:srgbClr val="141515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32" name="BlokTextu 31"/>
          <p:cNvSpPr txBox="1"/>
          <p:nvPr/>
        </p:nvSpPr>
        <p:spPr bwMode="auto">
          <a:xfrm>
            <a:off x="357158" y="928670"/>
            <a:ext cx="7000924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Podľa </a:t>
            </a:r>
            <a:r>
              <a:rPr lang="sk-SK" sz="2400" b="1" dirty="0" err="1" smtClean="0"/>
              <a:t>Alderfera</a:t>
            </a:r>
            <a:r>
              <a:rPr lang="sk-SK" sz="2400" b="1" dirty="0" smtClean="0"/>
              <a:t> v takejto situácii nastáva </a:t>
            </a:r>
            <a:r>
              <a:rPr lang="sk-SK" sz="2400" b="1" dirty="0" smtClean="0">
                <a:solidFill>
                  <a:srgbClr val="FF0000"/>
                </a:solidFill>
              </a:rPr>
              <a:t>FRUSTRAČNÝ REGRES</a:t>
            </a:r>
            <a:r>
              <a:rPr lang="sk-SK" sz="2400" b="1" dirty="0" smtClean="0"/>
              <a:t>: </a:t>
            </a:r>
          </a:p>
          <a:p>
            <a:r>
              <a:rPr lang="sk-SK" sz="2000" b="1" dirty="0" smtClean="0">
                <a:solidFill>
                  <a:srgbClr val="FF0000"/>
                </a:solidFill>
              </a:rPr>
              <a:t>Vrátime sa </a:t>
            </a:r>
            <a:r>
              <a:rPr lang="sk-SK" sz="2000" b="1" dirty="0" smtClean="0"/>
              <a:t>o úroveň nižšie  a pokúsime sa na tejto úrovni nájsť </a:t>
            </a:r>
            <a:r>
              <a:rPr lang="sk-SK" sz="2000" b="1" dirty="0" smtClean="0">
                <a:solidFill>
                  <a:srgbClr val="FF0000"/>
                </a:solidFill>
              </a:rPr>
              <a:t>náhradný zmysel života</a:t>
            </a:r>
            <a:r>
              <a:rPr lang="sk-SK" sz="2000" b="1" dirty="0" smtClean="0"/>
              <a:t>, ktorý by nás naplnil!</a:t>
            </a:r>
          </a:p>
          <a:p>
            <a:r>
              <a:rPr lang="sk-SK" sz="2000" b="1" dirty="0" smtClean="0"/>
              <a:t>Naše </a:t>
            </a:r>
            <a:r>
              <a:rPr lang="sk-SK" sz="2000" b="1" dirty="0" smtClean="0">
                <a:solidFill>
                  <a:srgbClr val="FF0000"/>
                </a:solidFill>
              </a:rPr>
              <a:t>potreby </a:t>
            </a:r>
            <a:r>
              <a:rPr lang="sk-SK" sz="2000" b="1" dirty="0" smtClean="0"/>
              <a:t>na tejto úrovni – ktorá sa z nástroja zrazu stala cieľom! – sa tak </a:t>
            </a:r>
            <a:r>
              <a:rPr lang="sk-SK" sz="2000" b="1" dirty="0" smtClean="0">
                <a:solidFill>
                  <a:srgbClr val="FF0000"/>
                </a:solidFill>
              </a:rPr>
              <a:t>podstatne zosilnia</a:t>
            </a:r>
            <a:r>
              <a:rPr lang="sk-SK" sz="2000" b="1" dirty="0" smtClean="0"/>
              <a:t>!</a:t>
            </a:r>
          </a:p>
        </p:txBody>
      </p:sp>
      <p:sp>
        <p:nvSpPr>
          <p:cNvPr id="34" name="BlokTextu 33"/>
          <p:cNvSpPr txBox="1"/>
          <p:nvPr/>
        </p:nvSpPr>
        <p:spPr bwMode="auto">
          <a:xfrm>
            <a:off x="5643570" y="3000372"/>
            <a:ext cx="3143272" cy="3570208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FFFF99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rgbClr val="FF0000"/>
                </a:solidFill>
              </a:rPr>
              <a:t>„ZÁBAVA“:</a:t>
            </a:r>
          </a:p>
          <a:p>
            <a:pPr>
              <a:buFont typeface="Arial" pitchFamily="34" charset="0"/>
              <a:buChar char="•"/>
            </a:pPr>
            <a:r>
              <a:rPr lang="sk-SK" sz="2800" b="1" dirty="0" smtClean="0">
                <a:solidFill>
                  <a:schemeClr val="bg1"/>
                </a:solidFill>
              </a:rPr>
              <a:t> rušný spoločenský život</a:t>
            </a:r>
          </a:p>
          <a:p>
            <a:pPr>
              <a:buFont typeface="Arial" pitchFamily="34" charset="0"/>
              <a:buChar char="•"/>
            </a:pPr>
            <a:r>
              <a:rPr lang="sk-SK" sz="2800" b="1" dirty="0" smtClean="0">
                <a:solidFill>
                  <a:schemeClr val="bg1"/>
                </a:solidFill>
              </a:rPr>
              <a:t> rekreačný šport</a:t>
            </a:r>
          </a:p>
          <a:p>
            <a:pPr>
              <a:buFont typeface="Arial" pitchFamily="34" charset="0"/>
              <a:buChar char="•"/>
            </a:pPr>
            <a:r>
              <a:rPr lang="sk-SK" sz="2800" b="1" dirty="0" smtClean="0">
                <a:solidFill>
                  <a:schemeClr val="bg1"/>
                </a:solidFill>
              </a:rPr>
              <a:t> rôzne formy zábavy</a:t>
            </a:r>
          </a:p>
          <a:p>
            <a:pPr>
              <a:buFont typeface="Arial" pitchFamily="34" charset="0"/>
              <a:buChar char="•"/>
            </a:pPr>
            <a:r>
              <a:rPr lang="sk-SK" sz="2800" b="1" dirty="0" smtClean="0">
                <a:solidFill>
                  <a:schemeClr val="bg1"/>
                </a:solidFill>
              </a:rPr>
              <a:t> atď.</a:t>
            </a:r>
          </a:p>
          <a:p>
            <a:pPr>
              <a:buFont typeface="Arial" pitchFamily="34" charset="0"/>
              <a:buChar char="•"/>
            </a:pPr>
            <a:r>
              <a:rPr lang="sk-SK" b="1" dirty="0" smtClean="0"/>
              <a:t> </a:t>
            </a:r>
            <a:endParaRPr lang="sk-SK" b="1" dirty="0" smtClean="0">
              <a:solidFill>
                <a:schemeClr val="bg1"/>
              </a:solidFill>
            </a:endParaRPr>
          </a:p>
        </p:txBody>
      </p:sp>
      <p:sp>
        <p:nvSpPr>
          <p:cNvPr id="35" name="Zahnutá šípka doľava 34"/>
          <p:cNvSpPr/>
          <p:nvPr/>
        </p:nvSpPr>
        <p:spPr bwMode="auto">
          <a:xfrm>
            <a:off x="4214810" y="3571876"/>
            <a:ext cx="1071570" cy="1571636"/>
          </a:xfrm>
          <a:prstGeom prst="curvedLeftArrow">
            <a:avLst/>
          </a:prstGeom>
          <a:solidFill>
            <a:srgbClr val="8000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FRUSTRAČNÝ REGRES</a:t>
            </a:r>
            <a:endParaRPr lang="sk-SK" sz="4800" b="1" dirty="0">
              <a:solidFill>
                <a:srgbClr val="663300"/>
              </a:solidFill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57158" y="3000372"/>
            <a:ext cx="3629025" cy="3417887"/>
            <a:chOff x="1737" y="1083"/>
            <a:chExt cx="2286" cy="2153"/>
          </a:xfrm>
        </p:grpSpPr>
        <p:sp>
          <p:nvSpPr>
            <p:cNvPr id="1028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37" y="1083"/>
              <a:ext cx="2286" cy="2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2897" y="1487"/>
              <a:ext cx="333" cy="305"/>
            </a:xfrm>
            <a:custGeom>
              <a:avLst/>
              <a:gdLst/>
              <a:ahLst/>
              <a:cxnLst>
                <a:cxn ang="0">
                  <a:pos x="0" y="1265"/>
                </a:cxn>
                <a:cxn ang="0">
                  <a:pos x="1389" y="1270"/>
                </a:cxn>
                <a:cxn ang="0">
                  <a:pos x="681" y="0"/>
                </a:cxn>
                <a:cxn ang="0">
                  <a:pos x="0" y="1265"/>
                </a:cxn>
              </a:cxnLst>
              <a:rect l="0" t="0" r="r" b="b"/>
              <a:pathLst>
                <a:path w="1389" h="1270">
                  <a:moveTo>
                    <a:pt x="0" y="1265"/>
                  </a:moveTo>
                  <a:lnTo>
                    <a:pt x="1389" y="1270"/>
                  </a:lnTo>
                  <a:lnTo>
                    <a:pt x="681" y="0"/>
                  </a:lnTo>
                  <a:lnTo>
                    <a:pt x="0" y="1265"/>
                  </a:lnTo>
                  <a:close/>
                </a:path>
              </a:pathLst>
            </a:custGeom>
            <a:solidFill>
              <a:srgbClr val="FEEFB8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>
                <a:solidFill>
                  <a:srgbClr val="FF0000"/>
                </a:solidFill>
              </a:endParaRPr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2881" y="1471"/>
              <a:ext cx="358" cy="331"/>
            </a:xfrm>
            <a:custGeom>
              <a:avLst/>
              <a:gdLst/>
              <a:ahLst/>
              <a:cxnLst>
                <a:cxn ang="0">
                  <a:pos x="1445" y="1378"/>
                </a:cxn>
                <a:cxn ang="0">
                  <a:pos x="43" y="1378"/>
                </a:cxn>
                <a:cxn ang="0">
                  <a:pos x="0" y="1336"/>
                </a:cxn>
                <a:cxn ang="0">
                  <a:pos x="7" y="1312"/>
                </a:cxn>
                <a:cxn ang="0">
                  <a:pos x="707" y="28"/>
                </a:cxn>
                <a:cxn ang="0">
                  <a:pos x="764" y="11"/>
                </a:cxn>
                <a:cxn ang="0">
                  <a:pos x="781" y="28"/>
                </a:cxn>
                <a:cxn ang="0">
                  <a:pos x="1482" y="1316"/>
                </a:cxn>
                <a:cxn ang="0">
                  <a:pos x="1465" y="1373"/>
                </a:cxn>
                <a:cxn ang="0">
                  <a:pos x="1445" y="1378"/>
                </a:cxn>
                <a:cxn ang="0">
                  <a:pos x="114" y="1293"/>
                </a:cxn>
                <a:cxn ang="0">
                  <a:pos x="1374" y="1293"/>
                </a:cxn>
                <a:cxn ang="0">
                  <a:pos x="744" y="137"/>
                </a:cxn>
                <a:cxn ang="0">
                  <a:pos x="114" y="1293"/>
                </a:cxn>
              </a:cxnLst>
              <a:rect l="0" t="0" r="r" b="b"/>
              <a:pathLst>
                <a:path w="1493" h="1378">
                  <a:moveTo>
                    <a:pt x="1445" y="1378"/>
                  </a:moveTo>
                  <a:lnTo>
                    <a:pt x="43" y="1378"/>
                  </a:lnTo>
                  <a:cubicBezTo>
                    <a:pt x="19" y="1378"/>
                    <a:pt x="0" y="1359"/>
                    <a:pt x="0" y="1336"/>
                  </a:cubicBezTo>
                  <a:cubicBezTo>
                    <a:pt x="0" y="1327"/>
                    <a:pt x="3" y="1319"/>
                    <a:pt x="7" y="1312"/>
                  </a:cubicBezTo>
                  <a:lnTo>
                    <a:pt x="707" y="28"/>
                  </a:lnTo>
                  <a:cubicBezTo>
                    <a:pt x="718" y="8"/>
                    <a:pt x="743" y="0"/>
                    <a:pt x="764" y="11"/>
                  </a:cubicBezTo>
                  <a:cubicBezTo>
                    <a:pt x="771" y="15"/>
                    <a:pt x="777" y="21"/>
                    <a:pt x="781" y="28"/>
                  </a:cubicBezTo>
                  <a:lnTo>
                    <a:pt x="1482" y="1316"/>
                  </a:lnTo>
                  <a:cubicBezTo>
                    <a:pt x="1493" y="1336"/>
                    <a:pt x="1486" y="1362"/>
                    <a:pt x="1465" y="1373"/>
                  </a:cubicBezTo>
                  <a:cubicBezTo>
                    <a:pt x="1459" y="1376"/>
                    <a:pt x="1452" y="1378"/>
                    <a:pt x="1445" y="1378"/>
                  </a:cubicBezTo>
                  <a:close/>
                  <a:moveTo>
                    <a:pt x="114" y="1293"/>
                  </a:moveTo>
                  <a:lnTo>
                    <a:pt x="1374" y="1293"/>
                  </a:lnTo>
                  <a:lnTo>
                    <a:pt x="744" y="137"/>
                  </a:lnTo>
                  <a:lnTo>
                    <a:pt x="114" y="1293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703" y="1834"/>
              <a:ext cx="716" cy="312"/>
            </a:xfrm>
            <a:custGeom>
              <a:avLst/>
              <a:gdLst/>
              <a:ahLst/>
              <a:cxnLst>
                <a:cxn ang="0">
                  <a:pos x="0" y="1302"/>
                </a:cxn>
                <a:cxn ang="0">
                  <a:pos x="692" y="0"/>
                </a:cxn>
                <a:cxn ang="0">
                  <a:pos x="2271" y="0"/>
                </a:cxn>
                <a:cxn ang="0">
                  <a:pos x="2984" y="1302"/>
                </a:cxn>
                <a:cxn ang="0">
                  <a:pos x="0" y="1302"/>
                </a:cxn>
              </a:cxnLst>
              <a:rect l="0" t="0" r="r" b="b"/>
              <a:pathLst>
                <a:path w="2984" h="1302">
                  <a:moveTo>
                    <a:pt x="0" y="1302"/>
                  </a:moveTo>
                  <a:lnTo>
                    <a:pt x="692" y="0"/>
                  </a:lnTo>
                  <a:lnTo>
                    <a:pt x="2271" y="0"/>
                  </a:lnTo>
                  <a:lnTo>
                    <a:pt x="2984" y="1302"/>
                  </a:lnTo>
                  <a:lnTo>
                    <a:pt x="0" y="1302"/>
                  </a:lnTo>
                  <a:close/>
                </a:path>
              </a:pathLst>
            </a:custGeom>
            <a:solidFill>
              <a:srgbClr val="FEEFB8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2686" y="1823"/>
              <a:ext cx="747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2350" y="0"/>
                </a:cxn>
                <a:cxn ang="0">
                  <a:pos x="2388" y="26"/>
                </a:cxn>
                <a:cxn ang="0">
                  <a:pos x="3102" y="1336"/>
                </a:cxn>
                <a:cxn ang="0">
                  <a:pos x="3085" y="1393"/>
                </a:cxn>
                <a:cxn ang="0">
                  <a:pos x="3065" y="1399"/>
                </a:cxn>
                <a:cxn ang="0">
                  <a:pos x="3065" y="1399"/>
                </a:cxn>
                <a:cxn ang="0">
                  <a:pos x="42" y="1399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2325" y="85"/>
                </a:cxn>
                <a:cxn ang="0">
                  <a:pos x="783" y="85"/>
                </a:cxn>
                <a:cxn ang="0">
                  <a:pos x="113" y="1314"/>
                </a:cxn>
                <a:cxn ang="0">
                  <a:pos x="2994" y="1314"/>
                </a:cxn>
                <a:cxn ang="0">
                  <a:pos x="2325" y="85"/>
                </a:cxn>
              </a:cxnLst>
              <a:rect l="0" t="0" r="r" b="b"/>
              <a:pathLst>
                <a:path w="3113" h="1399">
                  <a:moveTo>
                    <a:pt x="758" y="0"/>
                  </a:moveTo>
                  <a:lnTo>
                    <a:pt x="2350" y="0"/>
                  </a:lnTo>
                  <a:cubicBezTo>
                    <a:pt x="2367" y="0"/>
                    <a:pt x="2382" y="11"/>
                    <a:pt x="2388" y="26"/>
                  </a:cubicBezTo>
                  <a:lnTo>
                    <a:pt x="3102" y="1336"/>
                  </a:lnTo>
                  <a:cubicBezTo>
                    <a:pt x="3113" y="1357"/>
                    <a:pt x="3106" y="1382"/>
                    <a:pt x="3085" y="1393"/>
                  </a:cubicBezTo>
                  <a:cubicBezTo>
                    <a:pt x="3079" y="1397"/>
                    <a:pt x="3072" y="1399"/>
                    <a:pt x="3065" y="1399"/>
                  </a:cubicBezTo>
                  <a:lnTo>
                    <a:pt x="3065" y="1399"/>
                  </a:lnTo>
                  <a:lnTo>
                    <a:pt x="42" y="1399"/>
                  </a:lnTo>
                  <a:cubicBezTo>
                    <a:pt x="19" y="1399"/>
                    <a:pt x="0" y="1380"/>
                    <a:pt x="0" y="1356"/>
                  </a:cubicBezTo>
                  <a:cubicBezTo>
                    <a:pt x="0" y="1348"/>
                    <a:pt x="3" y="1340"/>
                    <a:pt x="7" y="1333"/>
                  </a:cubicBezTo>
                  <a:lnTo>
                    <a:pt x="721" y="22"/>
                  </a:lnTo>
                  <a:cubicBezTo>
                    <a:pt x="728" y="8"/>
                    <a:pt x="743" y="0"/>
                    <a:pt x="758" y="0"/>
                  </a:cubicBezTo>
                  <a:close/>
                  <a:moveTo>
                    <a:pt x="2325" y="85"/>
                  </a:moveTo>
                  <a:lnTo>
                    <a:pt x="783" y="85"/>
                  </a:lnTo>
                  <a:lnTo>
                    <a:pt x="113" y="1314"/>
                  </a:lnTo>
                  <a:lnTo>
                    <a:pt x="2994" y="1314"/>
                  </a:lnTo>
                  <a:lnTo>
                    <a:pt x="2325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>
                <a:solidFill>
                  <a:srgbClr val="FF0000"/>
                </a:solidFill>
              </a:endParaRPr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115" y="2901"/>
              <a:ext cx="1889" cy="316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7154" y="0"/>
                </a:cxn>
                <a:cxn ang="0">
                  <a:pos x="7870" y="1314"/>
                </a:cxn>
                <a:cxn ang="0">
                  <a:pos x="0" y="1314"/>
                </a:cxn>
                <a:cxn ang="0">
                  <a:pos x="715" y="0"/>
                </a:cxn>
              </a:cxnLst>
              <a:rect l="0" t="0" r="r" b="b"/>
              <a:pathLst>
                <a:path w="7870" h="1314">
                  <a:moveTo>
                    <a:pt x="715" y="0"/>
                  </a:moveTo>
                  <a:lnTo>
                    <a:pt x="7154" y="0"/>
                  </a:lnTo>
                  <a:lnTo>
                    <a:pt x="7870" y="1314"/>
                  </a:lnTo>
                  <a:lnTo>
                    <a:pt x="0" y="131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2104" y="2891"/>
              <a:ext cx="1911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7197" y="0"/>
                </a:cxn>
                <a:cxn ang="0">
                  <a:pos x="7236" y="26"/>
                </a:cxn>
                <a:cxn ang="0">
                  <a:pos x="7950" y="1336"/>
                </a:cxn>
                <a:cxn ang="0">
                  <a:pos x="7933" y="1393"/>
                </a:cxn>
                <a:cxn ang="0">
                  <a:pos x="7913" y="1398"/>
                </a:cxn>
                <a:cxn ang="0">
                  <a:pos x="7913" y="1399"/>
                </a:cxn>
                <a:cxn ang="0">
                  <a:pos x="43" y="1399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7172" y="85"/>
                </a:cxn>
                <a:cxn ang="0">
                  <a:pos x="783" y="85"/>
                </a:cxn>
                <a:cxn ang="0">
                  <a:pos x="114" y="1314"/>
                </a:cxn>
                <a:cxn ang="0">
                  <a:pos x="7842" y="1314"/>
                </a:cxn>
                <a:cxn ang="0">
                  <a:pos x="7172" y="85"/>
                </a:cxn>
              </a:cxnLst>
              <a:rect l="0" t="0" r="r" b="b"/>
              <a:pathLst>
                <a:path w="7961" h="1399">
                  <a:moveTo>
                    <a:pt x="758" y="0"/>
                  </a:moveTo>
                  <a:lnTo>
                    <a:pt x="7197" y="0"/>
                  </a:lnTo>
                  <a:cubicBezTo>
                    <a:pt x="7215" y="0"/>
                    <a:pt x="7230" y="11"/>
                    <a:pt x="7236" y="26"/>
                  </a:cubicBezTo>
                  <a:lnTo>
                    <a:pt x="7950" y="1336"/>
                  </a:lnTo>
                  <a:cubicBezTo>
                    <a:pt x="7961" y="1356"/>
                    <a:pt x="7953" y="1382"/>
                    <a:pt x="7933" y="1393"/>
                  </a:cubicBezTo>
                  <a:cubicBezTo>
                    <a:pt x="7927" y="1397"/>
                    <a:pt x="7920" y="1398"/>
                    <a:pt x="7913" y="1398"/>
                  </a:cubicBezTo>
                  <a:lnTo>
                    <a:pt x="7913" y="1399"/>
                  </a:lnTo>
                  <a:lnTo>
                    <a:pt x="43" y="1399"/>
                  </a:lnTo>
                  <a:cubicBezTo>
                    <a:pt x="19" y="1399"/>
                    <a:pt x="0" y="1380"/>
                    <a:pt x="0" y="1356"/>
                  </a:cubicBezTo>
                  <a:cubicBezTo>
                    <a:pt x="0" y="1348"/>
                    <a:pt x="3" y="1340"/>
                    <a:pt x="7" y="1333"/>
                  </a:cubicBezTo>
                  <a:lnTo>
                    <a:pt x="721" y="22"/>
                  </a:lnTo>
                  <a:cubicBezTo>
                    <a:pt x="729" y="8"/>
                    <a:pt x="743" y="0"/>
                    <a:pt x="758" y="0"/>
                  </a:cubicBezTo>
                  <a:close/>
                  <a:moveTo>
                    <a:pt x="7172" y="85"/>
                  </a:moveTo>
                  <a:lnTo>
                    <a:pt x="783" y="85"/>
                  </a:lnTo>
                  <a:lnTo>
                    <a:pt x="114" y="1314"/>
                  </a:lnTo>
                  <a:lnTo>
                    <a:pt x="7842" y="1314"/>
                  </a:lnTo>
                  <a:lnTo>
                    <a:pt x="7172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309" y="2544"/>
              <a:ext cx="1500" cy="316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5534" y="0"/>
                </a:cxn>
                <a:cxn ang="0">
                  <a:pos x="6250" y="1314"/>
                </a:cxn>
                <a:cxn ang="0">
                  <a:pos x="0" y="1314"/>
                </a:cxn>
                <a:cxn ang="0">
                  <a:pos x="715" y="0"/>
                </a:cxn>
              </a:cxnLst>
              <a:rect l="0" t="0" r="r" b="b"/>
              <a:pathLst>
                <a:path w="6250" h="1314">
                  <a:moveTo>
                    <a:pt x="715" y="0"/>
                  </a:moveTo>
                  <a:lnTo>
                    <a:pt x="5534" y="0"/>
                  </a:lnTo>
                  <a:lnTo>
                    <a:pt x="6250" y="1314"/>
                  </a:lnTo>
                  <a:lnTo>
                    <a:pt x="0" y="131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7" name="Freeform 13"/>
            <p:cNvSpPr>
              <a:spLocks noEditPoints="1"/>
            </p:cNvSpPr>
            <p:nvPr/>
          </p:nvSpPr>
          <p:spPr bwMode="auto">
            <a:xfrm>
              <a:off x="2299" y="2534"/>
              <a:ext cx="1522" cy="336"/>
            </a:xfrm>
            <a:custGeom>
              <a:avLst/>
              <a:gdLst/>
              <a:ahLst/>
              <a:cxnLst>
                <a:cxn ang="0">
                  <a:pos x="757" y="0"/>
                </a:cxn>
                <a:cxn ang="0">
                  <a:pos x="5576" y="0"/>
                </a:cxn>
                <a:cxn ang="0">
                  <a:pos x="5615" y="26"/>
                </a:cxn>
                <a:cxn ang="0">
                  <a:pos x="6329" y="1336"/>
                </a:cxn>
                <a:cxn ang="0">
                  <a:pos x="6312" y="1394"/>
                </a:cxn>
                <a:cxn ang="0">
                  <a:pos x="6292" y="1399"/>
                </a:cxn>
                <a:cxn ang="0">
                  <a:pos x="6292" y="1399"/>
                </a:cxn>
                <a:cxn ang="0">
                  <a:pos x="42" y="1399"/>
                </a:cxn>
                <a:cxn ang="0">
                  <a:pos x="0" y="1357"/>
                </a:cxn>
                <a:cxn ang="0">
                  <a:pos x="7" y="1333"/>
                </a:cxn>
                <a:cxn ang="0">
                  <a:pos x="720" y="23"/>
                </a:cxn>
                <a:cxn ang="0">
                  <a:pos x="757" y="1"/>
                </a:cxn>
                <a:cxn ang="0">
                  <a:pos x="757" y="0"/>
                </a:cxn>
                <a:cxn ang="0">
                  <a:pos x="5551" y="85"/>
                </a:cxn>
                <a:cxn ang="0">
                  <a:pos x="782" y="85"/>
                </a:cxn>
                <a:cxn ang="0">
                  <a:pos x="113" y="1314"/>
                </a:cxn>
                <a:cxn ang="0">
                  <a:pos x="6220" y="1314"/>
                </a:cxn>
                <a:cxn ang="0">
                  <a:pos x="5551" y="85"/>
                </a:cxn>
              </a:cxnLst>
              <a:rect l="0" t="0" r="r" b="b"/>
              <a:pathLst>
                <a:path w="6340" h="1399">
                  <a:moveTo>
                    <a:pt x="757" y="0"/>
                  </a:moveTo>
                  <a:lnTo>
                    <a:pt x="5576" y="0"/>
                  </a:lnTo>
                  <a:cubicBezTo>
                    <a:pt x="5593" y="0"/>
                    <a:pt x="5608" y="11"/>
                    <a:pt x="5615" y="26"/>
                  </a:cubicBezTo>
                  <a:lnTo>
                    <a:pt x="6329" y="1336"/>
                  </a:lnTo>
                  <a:cubicBezTo>
                    <a:pt x="6340" y="1357"/>
                    <a:pt x="6332" y="1382"/>
                    <a:pt x="6312" y="1394"/>
                  </a:cubicBezTo>
                  <a:cubicBezTo>
                    <a:pt x="6305" y="1397"/>
                    <a:pt x="6298" y="1399"/>
                    <a:pt x="6292" y="1399"/>
                  </a:cubicBezTo>
                  <a:lnTo>
                    <a:pt x="6292" y="1399"/>
                  </a:lnTo>
                  <a:lnTo>
                    <a:pt x="42" y="1399"/>
                  </a:lnTo>
                  <a:cubicBezTo>
                    <a:pt x="19" y="1399"/>
                    <a:pt x="0" y="1380"/>
                    <a:pt x="0" y="1357"/>
                  </a:cubicBezTo>
                  <a:cubicBezTo>
                    <a:pt x="0" y="1348"/>
                    <a:pt x="2" y="1340"/>
                    <a:pt x="7" y="1333"/>
                  </a:cubicBezTo>
                  <a:lnTo>
                    <a:pt x="720" y="23"/>
                  </a:lnTo>
                  <a:cubicBezTo>
                    <a:pt x="728" y="9"/>
                    <a:pt x="743" y="1"/>
                    <a:pt x="757" y="1"/>
                  </a:cubicBezTo>
                  <a:lnTo>
                    <a:pt x="757" y="0"/>
                  </a:lnTo>
                  <a:close/>
                  <a:moveTo>
                    <a:pt x="5551" y="85"/>
                  </a:moveTo>
                  <a:lnTo>
                    <a:pt x="782" y="85"/>
                  </a:lnTo>
                  <a:lnTo>
                    <a:pt x="113" y="1314"/>
                  </a:lnTo>
                  <a:lnTo>
                    <a:pt x="6220" y="1314"/>
                  </a:lnTo>
                  <a:lnTo>
                    <a:pt x="5551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502" y="2190"/>
              <a:ext cx="1114" cy="3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3928" y="0"/>
                </a:cxn>
                <a:cxn ang="0">
                  <a:pos x="4290" y="664"/>
                </a:cxn>
                <a:cxn ang="0">
                  <a:pos x="4643" y="1314"/>
                </a:cxn>
                <a:cxn ang="0">
                  <a:pos x="0" y="1314"/>
                </a:cxn>
                <a:cxn ang="0">
                  <a:pos x="354" y="664"/>
                </a:cxn>
                <a:cxn ang="0">
                  <a:pos x="716" y="0"/>
                </a:cxn>
              </a:cxnLst>
              <a:rect l="0" t="0" r="r" b="b"/>
              <a:pathLst>
                <a:path w="4643" h="1314">
                  <a:moveTo>
                    <a:pt x="716" y="0"/>
                  </a:moveTo>
                  <a:lnTo>
                    <a:pt x="3928" y="0"/>
                  </a:lnTo>
                  <a:lnTo>
                    <a:pt x="4290" y="664"/>
                  </a:lnTo>
                  <a:lnTo>
                    <a:pt x="4643" y="1314"/>
                  </a:lnTo>
                  <a:lnTo>
                    <a:pt x="0" y="1314"/>
                  </a:lnTo>
                  <a:lnTo>
                    <a:pt x="354" y="664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39" name="Freeform 15"/>
            <p:cNvSpPr>
              <a:spLocks noEditPoints="1"/>
            </p:cNvSpPr>
            <p:nvPr/>
          </p:nvSpPr>
          <p:spPr bwMode="auto">
            <a:xfrm>
              <a:off x="2492" y="2180"/>
              <a:ext cx="1136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3970" y="0"/>
                </a:cxn>
                <a:cxn ang="0">
                  <a:pos x="4009" y="25"/>
                </a:cxn>
                <a:cxn ang="0">
                  <a:pos x="4369" y="686"/>
                </a:cxn>
                <a:cxn ang="0">
                  <a:pos x="4722" y="1336"/>
                </a:cxn>
                <a:cxn ang="0">
                  <a:pos x="4706" y="1393"/>
                </a:cxn>
                <a:cxn ang="0">
                  <a:pos x="4685" y="1398"/>
                </a:cxn>
                <a:cxn ang="0">
                  <a:pos x="4685" y="1398"/>
                </a:cxn>
                <a:cxn ang="0">
                  <a:pos x="42" y="1398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359" y="686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3945" y="85"/>
                </a:cxn>
                <a:cxn ang="0">
                  <a:pos x="783" y="85"/>
                </a:cxn>
                <a:cxn ang="0">
                  <a:pos x="433" y="726"/>
                </a:cxn>
                <a:cxn ang="0">
                  <a:pos x="113" y="1314"/>
                </a:cxn>
                <a:cxn ang="0">
                  <a:pos x="4614" y="1314"/>
                </a:cxn>
                <a:cxn ang="0">
                  <a:pos x="4294" y="726"/>
                </a:cxn>
                <a:cxn ang="0">
                  <a:pos x="3945" y="85"/>
                </a:cxn>
              </a:cxnLst>
              <a:rect l="0" t="0" r="r" b="b"/>
              <a:pathLst>
                <a:path w="4734" h="1398">
                  <a:moveTo>
                    <a:pt x="758" y="0"/>
                  </a:moveTo>
                  <a:lnTo>
                    <a:pt x="3970" y="0"/>
                  </a:lnTo>
                  <a:cubicBezTo>
                    <a:pt x="3987" y="0"/>
                    <a:pt x="4002" y="10"/>
                    <a:pt x="4009" y="25"/>
                  </a:cubicBezTo>
                  <a:lnTo>
                    <a:pt x="4369" y="686"/>
                  </a:lnTo>
                  <a:lnTo>
                    <a:pt x="4722" y="1336"/>
                  </a:lnTo>
                  <a:cubicBezTo>
                    <a:pt x="4734" y="1356"/>
                    <a:pt x="4726" y="1382"/>
                    <a:pt x="4706" y="1393"/>
                  </a:cubicBezTo>
                  <a:cubicBezTo>
                    <a:pt x="4699" y="1397"/>
                    <a:pt x="4692" y="1398"/>
                    <a:pt x="4685" y="1398"/>
                  </a:cubicBezTo>
                  <a:lnTo>
                    <a:pt x="4685" y="1398"/>
                  </a:lnTo>
                  <a:lnTo>
                    <a:pt x="42" y="1398"/>
                  </a:lnTo>
                  <a:cubicBezTo>
                    <a:pt x="19" y="1398"/>
                    <a:pt x="0" y="1379"/>
                    <a:pt x="0" y="1356"/>
                  </a:cubicBezTo>
                  <a:cubicBezTo>
                    <a:pt x="0" y="1347"/>
                    <a:pt x="2" y="1339"/>
                    <a:pt x="7" y="1333"/>
                  </a:cubicBezTo>
                  <a:lnTo>
                    <a:pt x="359" y="686"/>
                  </a:lnTo>
                  <a:lnTo>
                    <a:pt x="721" y="22"/>
                  </a:lnTo>
                  <a:cubicBezTo>
                    <a:pt x="728" y="8"/>
                    <a:pt x="743" y="0"/>
                    <a:pt x="758" y="0"/>
                  </a:cubicBezTo>
                  <a:close/>
                  <a:moveTo>
                    <a:pt x="3945" y="85"/>
                  </a:moveTo>
                  <a:lnTo>
                    <a:pt x="783" y="85"/>
                  </a:lnTo>
                  <a:lnTo>
                    <a:pt x="433" y="726"/>
                  </a:lnTo>
                  <a:lnTo>
                    <a:pt x="113" y="1314"/>
                  </a:lnTo>
                  <a:lnTo>
                    <a:pt x="4614" y="1314"/>
                  </a:lnTo>
                  <a:lnTo>
                    <a:pt x="4294" y="726"/>
                  </a:lnTo>
                  <a:lnTo>
                    <a:pt x="3945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1749" y="3045"/>
              <a:ext cx="3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PREŽITIE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749" y="2691"/>
              <a:ext cx="31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ISTOTA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1749" y="2331"/>
              <a:ext cx="31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SPOLO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>
              <a:off x="2013" y="2331"/>
              <a:ext cx="25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ČNOS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2235" y="2331"/>
              <a:ext cx="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Ť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5" name="Rectangle 21"/>
            <p:cNvSpPr>
              <a:spLocks noChangeArrowheads="1"/>
            </p:cNvSpPr>
            <p:nvPr/>
          </p:nvSpPr>
          <p:spPr bwMode="auto">
            <a:xfrm>
              <a:off x="1749" y="1971"/>
              <a:ext cx="48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DÔLEŽITOS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2187" y="1971"/>
              <a:ext cx="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Ť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7" name="Rectangle 23"/>
            <p:cNvSpPr>
              <a:spLocks noChangeArrowheads="1"/>
            </p:cNvSpPr>
            <p:nvPr/>
          </p:nvSpPr>
          <p:spPr bwMode="auto">
            <a:xfrm>
              <a:off x="1749" y="1617"/>
              <a:ext cx="71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SEBAREALIZÁCIA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8" name="Rectangle 24"/>
            <p:cNvSpPr>
              <a:spLocks noChangeArrowheads="1"/>
            </p:cNvSpPr>
            <p:nvPr/>
          </p:nvSpPr>
          <p:spPr bwMode="auto">
            <a:xfrm>
              <a:off x="1749" y="1281"/>
              <a:ext cx="756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TRANSCENDENCIA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9" name="Freeform 25"/>
            <p:cNvSpPr>
              <a:spLocks noEditPoints="1"/>
            </p:cNvSpPr>
            <p:nvPr/>
          </p:nvSpPr>
          <p:spPr bwMode="auto">
            <a:xfrm>
              <a:off x="2940" y="1095"/>
              <a:ext cx="250" cy="293"/>
            </a:xfrm>
            <a:custGeom>
              <a:avLst/>
              <a:gdLst/>
              <a:ahLst/>
              <a:cxnLst>
                <a:cxn ang="0">
                  <a:pos x="765" y="1218"/>
                </a:cxn>
                <a:cxn ang="0">
                  <a:pos x="278" y="1218"/>
                </a:cxn>
                <a:cxn ang="0">
                  <a:pos x="278" y="521"/>
                </a:cxn>
                <a:cxn ang="0">
                  <a:pos x="0" y="521"/>
                </a:cxn>
                <a:cxn ang="0">
                  <a:pos x="521" y="0"/>
                </a:cxn>
                <a:cxn ang="0">
                  <a:pos x="1042" y="521"/>
                </a:cxn>
                <a:cxn ang="0">
                  <a:pos x="765" y="521"/>
                </a:cxn>
                <a:cxn ang="0">
                  <a:pos x="765" y="1218"/>
                </a:cxn>
                <a:cxn ang="0">
                  <a:pos x="521" y="115"/>
                </a:cxn>
                <a:cxn ang="0">
                  <a:pos x="196" y="440"/>
                </a:cxn>
                <a:cxn ang="0">
                  <a:pos x="359" y="440"/>
                </a:cxn>
                <a:cxn ang="0">
                  <a:pos x="359" y="1138"/>
                </a:cxn>
                <a:cxn ang="0">
                  <a:pos x="683" y="1138"/>
                </a:cxn>
                <a:cxn ang="0">
                  <a:pos x="683" y="440"/>
                </a:cxn>
                <a:cxn ang="0">
                  <a:pos x="846" y="440"/>
                </a:cxn>
                <a:cxn ang="0">
                  <a:pos x="521" y="115"/>
                </a:cxn>
              </a:cxnLst>
              <a:rect l="0" t="0" r="r" b="b"/>
              <a:pathLst>
                <a:path w="1042" h="1218">
                  <a:moveTo>
                    <a:pt x="765" y="1218"/>
                  </a:moveTo>
                  <a:lnTo>
                    <a:pt x="278" y="1218"/>
                  </a:lnTo>
                  <a:lnTo>
                    <a:pt x="278" y="521"/>
                  </a:lnTo>
                  <a:lnTo>
                    <a:pt x="0" y="521"/>
                  </a:lnTo>
                  <a:lnTo>
                    <a:pt x="521" y="0"/>
                  </a:lnTo>
                  <a:lnTo>
                    <a:pt x="1042" y="521"/>
                  </a:lnTo>
                  <a:lnTo>
                    <a:pt x="765" y="521"/>
                  </a:lnTo>
                  <a:lnTo>
                    <a:pt x="765" y="1218"/>
                  </a:lnTo>
                  <a:close/>
                  <a:moveTo>
                    <a:pt x="521" y="115"/>
                  </a:moveTo>
                  <a:lnTo>
                    <a:pt x="196" y="440"/>
                  </a:lnTo>
                  <a:lnTo>
                    <a:pt x="359" y="440"/>
                  </a:lnTo>
                  <a:lnTo>
                    <a:pt x="359" y="1138"/>
                  </a:lnTo>
                  <a:lnTo>
                    <a:pt x="683" y="1138"/>
                  </a:lnTo>
                  <a:lnTo>
                    <a:pt x="683" y="440"/>
                  </a:lnTo>
                  <a:lnTo>
                    <a:pt x="846" y="440"/>
                  </a:lnTo>
                  <a:lnTo>
                    <a:pt x="521" y="115"/>
                  </a:lnTo>
                  <a:close/>
                </a:path>
              </a:pathLst>
            </a:custGeom>
            <a:solidFill>
              <a:srgbClr val="141515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32" name="BlokTextu 31"/>
          <p:cNvSpPr txBox="1"/>
          <p:nvPr/>
        </p:nvSpPr>
        <p:spPr bwMode="auto">
          <a:xfrm>
            <a:off x="357158" y="928670"/>
            <a:ext cx="7000924" cy="206210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Podľa </a:t>
            </a:r>
            <a:r>
              <a:rPr lang="sk-SK" sz="2400" b="1" dirty="0" err="1" smtClean="0"/>
              <a:t>Alderfera</a:t>
            </a:r>
            <a:r>
              <a:rPr lang="sk-SK" sz="2400" b="1" dirty="0" smtClean="0"/>
              <a:t> v takejto situácii nastáva </a:t>
            </a:r>
            <a:r>
              <a:rPr lang="sk-SK" sz="2400" b="1" dirty="0" smtClean="0">
                <a:solidFill>
                  <a:srgbClr val="FF0000"/>
                </a:solidFill>
              </a:rPr>
              <a:t>FRUSTRAČNÝ REGRES</a:t>
            </a:r>
            <a:r>
              <a:rPr lang="sk-SK" sz="2400" b="1" dirty="0" smtClean="0"/>
              <a:t>: </a:t>
            </a:r>
          </a:p>
          <a:p>
            <a:r>
              <a:rPr lang="sk-SK" sz="2000" b="1" dirty="0" smtClean="0">
                <a:solidFill>
                  <a:srgbClr val="FF0000"/>
                </a:solidFill>
              </a:rPr>
              <a:t>Vrátime sa </a:t>
            </a:r>
            <a:r>
              <a:rPr lang="sk-SK" sz="2000" b="1" dirty="0" smtClean="0"/>
              <a:t>o úroveň nižšie  a pokúsime sa na tejto úrovni nájsť </a:t>
            </a:r>
            <a:r>
              <a:rPr lang="sk-SK" sz="2000" b="1" dirty="0" smtClean="0">
                <a:solidFill>
                  <a:srgbClr val="FF0000"/>
                </a:solidFill>
              </a:rPr>
              <a:t>náhradný zmysel života</a:t>
            </a:r>
            <a:r>
              <a:rPr lang="sk-SK" sz="2000" b="1" dirty="0" smtClean="0"/>
              <a:t>, ktorý by nás naplnil!</a:t>
            </a:r>
          </a:p>
          <a:p>
            <a:r>
              <a:rPr lang="sk-SK" sz="2000" b="1" dirty="0" smtClean="0"/>
              <a:t>Naše </a:t>
            </a:r>
            <a:r>
              <a:rPr lang="sk-SK" sz="2000" b="1" dirty="0" smtClean="0">
                <a:solidFill>
                  <a:srgbClr val="FF0000"/>
                </a:solidFill>
              </a:rPr>
              <a:t>potreby </a:t>
            </a:r>
            <a:r>
              <a:rPr lang="sk-SK" sz="2000" b="1" dirty="0" smtClean="0"/>
              <a:t>na tejto úrovni – ktorá sa z nástroja zrazu stala cieľom! – sa tak </a:t>
            </a:r>
            <a:r>
              <a:rPr lang="sk-SK" sz="2000" b="1" dirty="0" smtClean="0">
                <a:solidFill>
                  <a:srgbClr val="FF0000"/>
                </a:solidFill>
              </a:rPr>
              <a:t>podstatne zosilnia</a:t>
            </a:r>
            <a:r>
              <a:rPr lang="sk-SK" sz="2000" b="1" dirty="0" smtClean="0"/>
              <a:t>!</a:t>
            </a:r>
          </a:p>
        </p:txBody>
      </p:sp>
      <p:sp>
        <p:nvSpPr>
          <p:cNvPr id="34" name="BlokTextu 33"/>
          <p:cNvSpPr txBox="1"/>
          <p:nvPr/>
        </p:nvSpPr>
        <p:spPr bwMode="auto">
          <a:xfrm>
            <a:off x="5643570" y="3000372"/>
            <a:ext cx="3143272" cy="3662541"/>
          </a:xfrm>
          <a:prstGeom prst="rect">
            <a:avLst/>
          </a:prstGeom>
          <a:solidFill>
            <a:schemeClr val="tx1"/>
          </a:solidFill>
          <a:ln w="9525" algn="ctr">
            <a:solidFill>
              <a:srgbClr val="FFFF99"/>
            </a:solidFill>
            <a:miter lim="800000"/>
            <a:headEnd/>
            <a:tailEnd/>
          </a:ln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solidFill>
                  <a:srgbClr val="FF0000"/>
                </a:solidFill>
              </a:rPr>
              <a:t>„KONZUM“: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</a:rPr>
              <a:t> jedlo, pitie,…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</a:rPr>
              <a:t> sex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</a:rPr>
              <a:t> orientácia na majetok (dom, trávnik,… )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</a:rPr>
              <a:t> možno hobby, zberateľstvo…</a:t>
            </a:r>
          </a:p>
          <a:p>
            <a:pPr>
              <a:buFont typeface="Arial" pitchFamily="34" charset="0"/>
              <a:buChar char="•"/>
            </a:pPr>
            <a:r>
              <a:rPr lang="sk-SK" sz="2400" b="1" dirty="0" smtClean="0">
                <a:solidFill>
                  <a:schemeClr val="bg1"/>
                </a:solidFill>
              </a:rPr>
              <a:t> individuálna zábava (TV, počítač,…)</a:t>
            </a:r>
            <a:r>
              <a:rPr lang="sk-SK" sz="1600" b="1" dirty="0" smtClean="0"/>
              <a:t> </a:t>
            </a:r>
            <a:endParaRPr lang="sk-SK" sz="1600" b="1" dirty="0" smtClean="0">
              <a:solidFill>
                <a:schemeClr val="bg1"/>
              </a:solidFill>
            </a:endParaRPr>
          </a:p>
        </p:txBody>
      </p:sp>
      <p:sp>
        <p:nvSpPr>
          <p:cNvPr id="30" name="Zahnutá šípka doľava 29"/>
          <p:cNvSpPr/>
          <p:nvPr/>
        </p:nvSpPr>
        <p:spPr bwMode="auto">
          <a:xfrm>
            <a:off x="4214810" y="4714884"/>
            <a:ext cx="1071570" cy="1571636"/>
          </a:xfrm>
          <a:prstGeom prst="curvedLeftArrow">
            <a:avLst/>
          </a:prstGeom>
          <a:solidFill>
            <a:srgbClr val="800000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16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PRESNE o tomto je HRIECH</a:t>
            </a:r>
            <a:endParaRPr lang="sk-SK" sz="4800" b="1" dirty="0">
              <a:solidFill>
                <a:srgbClr val="663300"/>
              </a:solidFill>
            </a:endParaRPr>
          </a:p>
        </p:txBody>
      </p:sp>
      <p:grpSp>
        <p:nvGrpSpPr>
          <p:cNvPr id="10" name="Group 5"/>
          <p:cNvGrpSpPr>
            <a:grpSpLocks noChangeAspect="1"/>
          </p:cNvGrpSpPr>
          <p:nvPr/>
        </p:nvGrpSpPr>
        <p:grpSpPr bwMode="auto">
          <a:xfrm>
            <a:off x="357158" y="3000372"/>
            <a:ext cx="3629025" cy="3417887"/>
            <a:chOff x="1737" y="1083"/>
            <a:chExt cx="2286" cy="2153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37" y="1083"/>
              <a:ext cx="2286" cy="2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897" y="1487"/>
              <a:ext cx="333" cy="305"/>
            </a:xfrm>
            <a:custGeom>
              <a:avLst/>
              <a:gdLst/>
              <a:ahLst/>
              <a:cxnLst>
                <a:cxn ang="0">
                  <a:pos x="0" y="1265"/>
                </a:cxn>
                <a:cxn ang="0">
                  <a:pos x="1389" y="1270"/>
                </a:cxn>
                <a:cxn ang="0">
                  <a:pos x="681" y="0"/>
                </a:cxn>
                <a:cxn ang="0">
                  <a:pos x="0" y="1265"/>
                </a:cxn>
              </a:cxnLst>
              <a:rect l="0" t="0" r="r" b="b"/>
              <a:pathLst>
                <a:path w="1389" h="1270">
                  <a:moveTo>
                    <a:pt x="0" y="1265"/>
                  </a:moveTo>
                  <a:lnTo>
                    <a:pt x="1389" y="1270"/>
                  </a:lnTo>
                  <a:lnTo>
                    <a:pt x="681" y="0"/>
                  </a:lnTo>
                  <a:lnTo>
                    <a:pt x="0" y="1265"/>
                  </a:lnTo>
                  <a:close/>
                </a:path>
              </a:pathLst>
            </a:custGeom>
            <a:solidFill>
              <a:srgbClr val="FEEFB8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>
                <a:solidFill>
                  <a:srgbClr val="FF0000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2881" y="1471"/>
              <a:ext cx="358" cy="331"/>
            </a:xfrm>
            <a:custGeom>
              <a:avLst/>
              <a:gdLst/>
              <a:ahLst/>
              <a:cxnLst>
                <a:cxn ang="0">
                  <a:pos x="1445" y="1378"/>
                </a:cxn>
                <a:cxn ang="0">
                  <a:pos x="43" y="1378"/>
                </a:cxn>
                <a:cxn ang="0">
                  <a:pos x="0" y="1336"/>
                </a:cxn>
                <a:cxn ang="0">
                  <a:pos x="7" y="1312"/>
                </a:cxn>
                <a:cxn ang="0">
                  <a:pos x="707" y="28"/>
                </a:cxn>
                <a:cxn ang="0">
                  <a:pos x="764" y="11"/>
                </a:cxn>
                <a:cxn ang="0">
                  <a:pos x="781" y="28"/>
                </a:cxn>
                <a:cxn ang="0">
                  <a:pos x="1482" y="1316"/>
                </a:cxn>
                <a:cxn ang="0">
                  <a:pos x="1465" y="1373"/>
                </a:cxn>
                <a:cxn ang="0">
                  <a:pos x="1445" y="1378"/>
                </a:cxn>
                <a:cxn ang="0">
                  <a:pos x="114" y="1293"/>
                </a:cxn>
                <a:cxn ang="0">
                  <a:pos x="1374" y="1293"/>
                </a:cxn>
                <a:cxn ang="0">
                  <a:pos x="744" y="137"/>
                </a:cxn>
                <a:cxn ang="0">
                  <a:pos x="114" y="1293"/>
                </a:cxn>
              </a:cxnLst>
              <a:rect l="0" t="0" r="r" b="b"/>
              <a:pathLst>
                <a:path w="1493" h="1378">
                  <a:moveTo>
                    <a:pt x="1445" y="1378"/>
                  </a:moveTo>
                  <a:lnTo>
                    <a:pt x="43" y="1378"/>
                  </a:lnTo>
                  <a:cubicBezTo>
                    <a:pt x="19" y="1378"/>
                    <a:pt x="0" y="1359"/>
                    <a:pt x="0" y="1336"/>
                  </a:cubicBezTo>
                  <a:cubicBezTo>
                    <a:pt x="0" y="1327"/>
                    <a:pt x="3" y="1319"/>
                    <a:pt x="7" y="1312"/>
                  </a:cubicBezTo>
                  <a:lnTo>
                    <a:pt x="707" y="28"/>
                  </a:lnTo>
                  <a:cubicBezTo>
                    <a:pt x="718" y="8"/>
                    <a:pt x="743" y="0"/>
                    <a:pt x="764" y="11"/>
                  </a:cubicBezTo>
                  <a:cubicBezTo>
                    <a:pt x="771" y="15"/>
                    <a:pt x="777" y="21"/>
                    <a:pt x="781" y="28"/>
                  </a:cubicBezTo>
                  <a:lnTo>
                    <a:pt x="1482" y="1316"/>
                  </a:lnTo>
                  <a:cubicBezTo>
                    <a:pt x="1493" y="1336"/>
                    <a:pt x="1486" y="1362"/>
                    <a:pt x="1465" y="1373"/>
                  </a:cubicBezTo>
                  <a:cubicBezTo>
                    <a:pt x="1459" y="1376"/>
                    <a:pt x="1452" y="1378"/>
                    <a:pt x="1445" y="1378"/>
                  </a:cubicBezTo>
                  <a:close/>
                  <a:moveTo>
                    <a:pt x="114" y="1293"/>
                  </a:moveTo>
                  <a:lnTo>
                    <a:pt x="1374" y="1293"/>
                  </a:lnTo>
                  <a:lnTo>
                    <a:pt x="744" y="137"/>
                  </a:lnTo>
                  <a:lnTo>
                    <a:pt x="114" y="1293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703" y="1834"/>
              <a:ext cx="716" cy="312"/>
            </a:xfrm>
            <a:custGeom>
              <a:avLst/>
              <a:gdLst/>
              <a:ahLst/>
              <a:cxnLst>
                <a:cxn ang="0">
                  <a:pos x="0" y="1302"/>
                </a:cxn>
                <a:cxn ang="0">
                  <a:pos x="692" y="0"/>
                </a:cxn>
                <a:cxn ang="0">
                  <a:pos x="2271" y="0"/>
                </a:cxn>
                <a:cxn ang="0">
                  <a:pos x="2984" y="1302"/>
                </a:cxn>
                <a:cxn ang="0">
                  <a:pos x="0" y="1302"/>
                </a:cxn>
              </a:cxnLst>
              <a:rect l="0" t="0" r="r" b="b"/>
              <a:pathLst>
                <a:path w="2984" h="1302">
                  <a:moveTo>
                    <a:pt x="0" y="1302"/>
                  </a:moveTo>
                  <a:lnTo>
                    <a:pt x="692" y="0"/>
                  </a:lnTo>
                  <a:lnTo>
                    <a:pt x="2271" y="0"/>
                  </a:lnTo>
                  <a:lnTo>
                    <a:pt x="2984" y="1302"/>
                  </a:lnTo>
                  <a:lnTo>
                    <a:pt x="0" y="1302"/>
                  </a:lnTo>
                  <a:close/>
                </a:path>
              </a:pathLst>
            </a:custGeom>
            <a:solidFill>
              <a:srgbClr val="FEEFB8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2686" y="1823"/>
              <a:ext cx="747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2350" y="0"/>
                </a:cxn>
                <a:cxn ang="0">
                  <a:pos x="2388" y="26"/>
                </a:cxn>
                <a:cxn ang="0">
                  <a:pos x="3102" y="1336"/>
                </a:cxn>
                <a:cxn ang="0">
                  <a:pos x="3085" y="1393"/>
                </a:cxn>
                <a:cxn ang="0">
                  <a:pos x="3065" y="1399"/>
                </a:cxn>
                <a:cxn ang="0">
                  <a:pos x="3065" y="1399"/>
                </a:cxn>
                <a:cxn ang="0">
                  <a:pos x="42" y="1399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2325" y="85"/>
                </a:cxn>
                <a:cxn ang="0">
                  <a:pos x="783" y="85"/>
                </a:cxn>
                <a:cxn ang="0">
                  <a:pos x="113" y="1314"/>
                </a:cxn>
                <a:cxn ang="0">
                  <a:pos x="2994" y="1314"/>
                </a:cxn>
                <a:cxn ang="0">
                  <a:pos x="2325" y="85"/>
                </a:cxn>
              </a:cxnLst>
              <a:rect l="0" t="0" r="r" b="b"/>
              <a:pathLst>
                <a:path w="3113" h="1399">
                  <a:moveTo>
                    <a:pt x="758" y="0"/>
                  </a:moveTo>
                  <a:lnTo>
                    <a:pt x="2350" y="0"/>
                  </a:lnTo>
                  <a:cubicBezTo>
                    <a:pt x="2367" y="0"/>
                    <a:pt x="2382" y="11"/>
                    <a:pt x="2388" y="26"/>
                  </a:cubicBezTo>
                  <a:lnTo>
                    <a:pt x="3102" y="1336"/>
                  </a:lnTo>
                  <a:cubicBezTo>
                    <a:pt x="3113" y="1357"/>
                    <a:pt x="3106" y="1382"/>
                    <a:pt x="3085" y="1393"/>
                  </a:cubicBezTo>
                  <a:cubicBezTo>
                    <a:pt x="3079" y="1397"/>
                    <a:pt x="3072" y="1399"/>
                    <a:pt x="3065" y="1399"/>
                  </a:cubicBezTo>
                  <a:lnTo>
                    <a:pt x="3065" y="1399"/>
                  </a:lnTo>
                  <a:lnTo>
                    <a:pt x="42" y="1399"/>
                  </a:lnTo>
                  <a:cubicBezTo>
                    <a:pt x="19" y="1399"/>
                    <a:pt x="0" y="1380"/>
                    <a:pt x="0" y="1356"/>
                  </a:cubicBezTo>
                  <a:cubicBezTo>
                    <a:pt x="0" y="1348"/>
                    <a:pt x="3" y="1340"/>
                    <a:pt x="7" y="1333"/>
                  </a:cubicBezTo>
                  <a:lnTo>
                    <a:pt x="721" y="22"/>
                  </a:lnTo>
                  <a:cubicBezTo>
                    <a:pt x="728" y="8"/>
                    <a:pt x="743" y="0"/>
                    <a:pt x="758" y="0"/>
                  </a:cubicBezTo>
                  <a:close/>
                  <a:moveTo>
                    <a:pt x="2325" y="85"/>
                  </a:moveTo>
                  <a:lnTo>
                    <a:pt x="783" y="85"/>
                  </a:lnTo>
                  <a:lnTo>
                    <a:pt x="113" y="1314"/>
                  </a:lnTo>
                  <a:lnTo>
                    <a:pt x="2994" y="1314"/>
                  </a:lnTo>
                  <a:lnTo>
                    <a:pt x="2325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>
                <a:solidFill>
                  <a:srgbClr val="FF0000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115" y="2901"/>
              <a:ext cx="1889" cy="316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7154" y="0"/>
                </a:cxn>
                <a:cxn ang="0">
                  <a:pos x="7870" y="1314"/>
                </a:cxn>
                <a:cxn ang="0">
                  <a:pos x="0" y="1314"/>
                </a:cxn>
                <a:cxn ang="0">
                  <a:pos x="715" y="0"/>
                </a:cxn>
              </a:cxnLst>
              <a:rect l="0" t="0" r="r" b="b"/>
              <a:pathLst>
                <a:path w="7870" h="1314">
                  <a:moveTo>
                    <a:pt x="715" y="0"/>
                  </a:moveTo>
                  <a:lnTo>
                    <a:pt x="7154" y="0"/>
                  </a:lnTo>
                  <a:lnTo>
                    <a:pt x="7870" y="1314"/>
                  </a:lnTo>
                  <a:lnTo>
                    <a:pt x="0" y="131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2104" y="2891"/>
              <a:ext cx="1911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7197" y="0"/>
                </a:cxn>
                <a:cxn ang="0">
                  <a:pos x="7236" y="26"/>
                </a:cxn>
                <a:cxn ang="0">
                  <a:pos x="7950" y="1336"/>
                </a:cxn>
                <a:cxn ang="0">
                  <a:pos x="7933" y="1393"/>
                </a:cxn>
                <a:cxn ang="0">
                  <a:pos x="7913" y="1398"/>
                </a:cxn>
                <a:cxn ang="0">
                  <a:pos x="7913" y="1399"/>
                </a:cxn>
                <a:cxn ang="0">
                  <a:pos x="43" y="1399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7172" y="85"/>
                </a:cxn>
                <a:cxn ang="0">
                  <a:pos x="783" y="85"/>
                </a:cxn>
                <a:cxn ang="0">
                  <a:pos x="114" y="1314"/>
                </a:cxn>
                <a:cxn ang="0">
                  <a:pos x="7842" y="1314"/>
                </a:cxn>
                <a:cxn ang="0">
                  <a:pos x="7172" y="85"/>
                </a:cxn>
              </a:cxnLst>
              <a:rect l="0" t="0" r="r" b="b"/>
              <a:pathLst>
                <a:path w="7961" h="1399">
                  <a:moveTo>
                    <a:pt x="758" y="0"/>
                  </a:moveTo>
                  <a:lnTo>
                    <a:pt x="7197" y="0"/>
                  </a:lnTo>
                  <a:cubicBezTo>
                    <a:pt x="7215" y="0"/>
                    <a:pt x="7230" y="11"/>
                    <a:pt x="7236" y="26"/>
                  </a:cubicBezTo>
                  <a:lnTo>
                    <a:pt x="7950" y="1336"/>
                  </a:lnTo>
                  <a:cubicBezTo>
                    <a:pt x="7961" y="1356"/>
                    <a:pt x="7953" y="1382"/>
                    <a:pt x="7933" y="1393"/>
                  </a:cubicBezTo>
                  <a:cubicBezTo>
                    <a:pt x="7927" y="1397"/>
                    <a:pt x="7920" y="1398"/>
                    <a:pt x="7913" y="1398"/>
                  </a:cubicBezTo>
                  <a:lnTo>
                    <a:pt x="7913" y="1399"/>
                  </a:lnTo>
                  <a:lnTo>
                    <a:pt x="43" y="1399"/>
                  </a:lnTo>
                  <a:cubicBezTo>
                    <a:pt x="19" y="1399"/>
                    <a:pt x="0" y="1380"/>
                    <a:pt x="0" y="1356"/>
                  </a:cubicBezTo>
                  <a:cubicBezTo>
                    <a:pt x="0" y="1348"/>
                    <a:pt x="3" y="1340"/>
                    <a:pt x="7" y="1333"/>
                  </a:cubicBezTo>
                  <a:lnTo>
                    <a:pt x="721" y="22"/>
                  </a:lnTo>
                  <a:cubicBezTo>
                    <a:pt x="729" y="8"/>
                    <a:pt x="743" y="0"/>
                    <a:pt x="758" y="0"/>
                  </a:cubicBezTo>
                  <a:close/>
                  <a:moveTo>
                    <a:pt x="7172" y="85"/>
                  </a:moveTo>
                  <a:lnTo>
                    <a:pt x="783" y="85"/>
                  </a:lnTo>
                  <a:lnTo>
                    <a:pt x="114" y="1314"/>
                  </a:lnTo>
                  <a:lnTo>
                    <a:pt x="7842" y="1314"/>
                  </a:lnTo>
                  <a:lnTo>
                    <a:pt x="7172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2309" y="2544"/>
              <a:ext cx="1500" cy="316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5534" y="0"/>
                </a:cxn>
                <a:cxn ang="0">
                  <a:pos x="6250" y="1314"/>
                </a:cxn>
                <a:cxn ang="0">
                  <a:pos x="0" y="1314"/>
                </a:cxn>
                <a:cxn ang="0">
                  <a:pos x="715" y="0"/>
                </a:cxn>
              </a:cxnLst>
              <a:rect l="0" t="0" r="r" b="b"/>
              <a:pathLst>
                <a:path w="6250" h="1314">
                  <a:moveTo>
                    <a:pt x="715" y="0"/>
                  </a:moveTo>
                  <a:lnTo>
                    <a:pt x="5534" y="0"/>
                  </a:lnTo>
                  <a:lnTo>
                    <a:pt x="6250" y="1314"/>
                  </a:lnTo>
                  <a:lnTo>
                    <a:pt x="0" y="131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2299" y="2534"/>
              <a:ext cx="1522" cy="336"/>
            </a:xfrm>
            <a:custGeom>
              <a:avLst/>
              <a:gdLst/>
              <a:ahLst/>
              <a:cxnLst>
                <a:cxn ang="0">
                  <a:pos x="757" y="0"/>
                </a:cxn>
                <a:cxn ang="0">
                  <a:pos x="5576" y="0"/>
                </a:cxn>
                <a:cxn ang="0">
                  <a:pos x="5615" y="26"/>
                </a:cxn>
                <a:cxn ang="0">
                  <a:pos x="6329" y="1336"/>
                </a:cxn>
                <a:cxn ang="0">
                  <a:pos x="6312" y="1394"/>
                </a:cxn>
                <a:cxn ang="0">
                  <a:pos x="6292" y="1399"/>
                </a:cxn>
                <a:cxn ang="0">
                  <a:pos x="6292" y="1399"/>
                </a:cxn>
                <a:cxn ang="0">
                  <a:pos x="42" y="1399"/>
                </a:cxn>
                <a:cxn ang="0">
                  <a:pos x="0" y="1357"/>
                </a:cxn>
                <a:cxn ang="0">
                  <a:pos x="7" y="1333"/>
                </a:cxn>
                <a:cxn ang="0">
                  <a:pos x="720" y="23"/>
                </a:cxn>
                <a:cxn ang="0">
                  <a:pos x="757" y="1"/>
                </a:cxn>
                <a:cxn ang="0">
                  <a:pos x="757" y="0"/>
                </a:cxn>
                <a:cxn ang="0">
                  <a:pos x="5551" y="85"/>
                </a:cxn>
                <a:cxn ang="0">
                  <a:pos x="782" y="85"/>
                </a:cxn>
                <a:cxn ang="0">
                  <a:pos x="113" y="1314"/>
                </a:cxn>
                <a:cxn ang="0">
                  <a:pos x="6220" y="1314"/>
                </a:cxn>
                <a:cxn ang="0">
                  <a:pos x="5551" y="85"/>
                </a:cxn>
              </a:cxnLst>
              <a:rect l="0" t="0" r="r" b="b"/>
              <a:pathLst>
                <a:path w="6340" h="1399">
                  <a:moveTo>
                    <a:pt x="757" y="0"/>
                  </a:moveTo>
                  <a:lnTo>
                    <a:pt x="5576" y="0"/>
                  </a:lnTo>
                  <a:cubicBezTo>
                    <a:pt x="5593" y="0"/>
                    <a:pt x="5608" y="11"/>
                    <a:pt x="5615" y="26"/>
                  </a:cubicBezTo>
                  <a:lnTo>
                    <a:pt x="6329" y="1336"/>
                  </a:lnTo>
                  <a:cubicBezTo>
                    <a:pt x="6340" y="1357"/>
                    <a:pt x="6332" y="1382"/>
                    <a:pt x="6312" y="1394"/>
                  </a:cubicBezTo>
                  <a:cubicBezTo>
                    <a:pt x="6305" y="1397"/>
                    <a:pt x="6298" y="1399"/>
                    <a:pt x="6292" y="1399"/>
                  </a:cubicBezTo>
                  <a:lnTo>
                    <a:pt x="6292" y="1399"/>
                  </a:lnTo>
                  <a:lnTo>
                    <a:pt x="42" y="1399"/>
                  </a:lnTo>
                  <a:cubicBezTo>
                    <a:pt x="19" y="1399"/>
                    <a:pt x="0" y="1380"/>
                    <a:pt x="0" y="1357"/>
                  </a:cubicBezTo>
                  <a:cubicBezTo>
                    <a:pt x="0" y="1348"/>
                    <a:pt x="2" y="1340"/>
                    <a:pt x="7" y="1333"/>
                  </a:cubicBezTo>
                  <a:lnTo>
                    <a:pt x="720" y="23"/>
                  </a:lnTo>
                  <a:cubicBezTo>
                    <a:pt x="728" y="9"/>
                    <a:pt x="743" y="1"/>
                    <a:pt x="757" y="1"/>
                  </a:cubicBezTo>
                  <a:lnTo>
                    <a:pt x="757" y="0"/>
                  </a:lnTo>
                  <a:close/>
                  <a:moveTo>
                    <a:pt x="5551" y="85"/>
                  </a:moveTo>
                  <a:lnTo>
                    <a:pt x="782" y="85"/>
                  </a:lnTo>
                  <a:lnTo>
                    <a:pt x="113" y="1314"/>
                  </a:lnTo>
                  <a:lnTo>
                    <a:pt x="6220" y="1314"/>
                  </a:lnTo>
                  <a:lnTo>
                    <a:pt x="5551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502" y="2190"/>
              <a:ext cx="1114" cy="3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3928" y="0"/>
                </a:cxn>
                <a:cxn ang="0">
                  <a:pos x="4290" y="664"/>
                </a:cxn>
                <a:cxn ang="0">
                  <a:pos x="4643" y="1314"/>
                </a:cxn>
                <a:cxn ang="0">
                  <a:pos x="0" y="1314"/>
                </a:cxn>
                <a:cxn ang="0">
                  <a:pos x="354" y="664"/>
                </a:cxn>
                <a:cxn ang="0">
                  <a:pos x="716" y="0"/>
                </a:cxn>
              </a:cxnLst>
              <a:rect l="0" t="0" r="r" b="b"/>
              <a:pathLst>
                <a:path w="4643" h="1314">
                  <a:moveTo>
                    <a:pt x="716" y="0"/>
                  </a:moveTo>
                  <a:lnTo>
                    <a:pt x="3928" y="0"/>
                  </a:lnTo>
                  <a:lnTo>
                    <a:pt x="4290" y="664"/>
                  </a:lnTo>
                  <a:lnTo>
                    <a:pt x="4643" y="1314"/>
                  </a:lnTo>
                  <a:lnTo>
                    <a:pt x="0" y="1314"/>
                  </a:lnTo>
                  <a:lnTo>
                    <a:pt x="354" y="664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492" y="2180"/>
              <a:ext cx="1136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3970" y="0"/>
                </a:cxn>
                <a:cxn ang="0">
                  <a:pos x="4009" y="25"/>
                </a:cxn>
                <a:cxn ang="0">
                  <a:pos x="4369" y="686"/>
                </a:cxn>
                <a:cxn ang="0">
                  <a:pos x="4722" y="1336"/>
                </a:cxn>
                <a:cxn ang="0">
                  <a:pos x="4706" y="1393"/>
                </a:cxn>
                <a:cxn ang="0">
                  <a:pos x="4685" y="1398"/>
                </a:cxn>
                <a:cxn ang="0">
                  <a:pos x="4685" y="1398"/>
                </a:cxn>
                <a:cxn ang="0">
                  <a:pos x="42" y="1398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359" y="686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3945" y="85"/>
                </a:cxn>
                <a:cxn ang="0">
                  <a:pos x="783" y="85"/>
                </a:cxn>
                <a:cxn ang="0">
                  <a:pos x="433" y="726"/>
                </a:cxn>
                <a:cxn ang="0">
                  <a:pos x="113" y="1314"/>
                </a:cxn>
                <a:cxn ang="0">
                  <a:pos x="4614" y="1314"/>
                </a:cxn>
                <a:cxn ang="0">
                  <a:pos x="4294" y="726"/>
                </a:cxn>
                <a:cxn ang="0">
                  <a:pos x="3945" y="85"/>
                </a:cxn>
              </a:cxnLst>
              <a:rect l="0" t="0" r="r" b="b"/>
              <a:pathLst>
                <a:path w="4734" h="1398">
                  <a:moveTo>
                    <a:pt x="758" y="0"/>
                  </a:moveTo>
                  <a:lnTo>
                    <a:pt x="3970" y="0"/>
                  </a:lnTo>
                  <a:cubicBezTo>
                    <a:pt x="3987" y="0"/>
                    <a:pt x="4002" y="10"/>
                    <a:pt x="4009" y="25"/>
                  </a:cubicBezTo>
                  <a:lnTo>
                    <a:pt x="4369" y="686"/>
                  </a:lnTo>
                  <a:lnTo>
                    <a:pt x="4722" y="1336"/>
                  </a:lnTo>
                  <a:cubicBezTo>
                    <a:pt x="4734" y="1356"/>
                    <a:pt x="4726" y="1382"/>
                    <a:pt x="4706" y="1393"/>
                  </a:cubicBezTo>
                  <a:cubicBezTo>
                    <a:pt x="4699" y="1397"/>
                    <a:pt x="4692" y="1398"/>
                    <a:pt x="4685" y="1398"/>
                  </a:cubicBezTo>
                  <a:lnTo>
                    <a:pt x="4685" y="1398"/>
                  </a:lnTo>
                  <a:lnTo>
                    <a:pt x="42" y="1398"/>
                  </a:lnTo>
                  <a:cubicBezTo>
                    <a:pt x="19" y="1398"/>
                    <a:pt x="0" y="1379"/>
                    <a:pt x="0" y="1356"/>
                  </a:cubicBezTo>
                  <a:cubicBezTo>
                    <a:pt x="0" y="1347"/>
                    <a:pt x="2" y="1339"/>
                    <a:pt x="7" y="1333"/>
                  </a:cubicBezTo>
                  <a:lnTo>
                    <a:pt x="359" y="686"/>
                  </a:lnTo>
                  <a:lnTo>
                    <a:pt x="721" y="22"/>
                  </a:lnTo>
                  <a:cubicBezTo>
                    <a:pt x="728" y="8"/>
                    <a:pt x="743" y="0"/>
                    <a:pt x="758" y="0"/>
                  </a:cubicBezTo>
                  <a:close/>
                  <a:moveTo>
                    <a:pt x="3945" y="85"/>
                  </a:moveTo>
                  <a:lnTo>
                    <a:pt x="783" y="85"/>
                  </a:lnTo>
                  <a:lnTo>
                    <a:pt x="433" y="726"/>
                  </a:lnTo>
                  <a:lnTo>
                    <a:pt x="113" y="1314"/>
                  </a:lnTo>
                  <a:lnTo>
                    <a:pt x="4614" y="1314"/>
                  </a:lnTo>
                  <a:lnTo>
                    <a:pt x="4294" y="726"/>
                  </a:lnTo>
                  <a:lnTo>
                    <a:pt x="3945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1749" y="3045"/>
              <a:ext cx="3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PREŽITIE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1749" y="2691"/>
              <a:ext cx="31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ISTOTA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1749" y="2331"/>
              <a:ext cx="31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SPOLO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2013" y="2331"/>
              <a:ext cx="25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ČNOS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235" y="2331"/>
              <a:ext cx="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Ť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1749" y="1971"/>
              <a:ext cx="48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DÔLEŽITOS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2187" y="1971"/>
              <a:ext cx="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Ť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1749" y="1617"/>
              <a:ext cx="71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SEBAREALIZÁCIA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3" name="Rectangle 24"/>
            <p:cNvSpPr>
              <a:spLocks noChangeArrowheads="1"/>
            </p:cNvSpPr>
            <p:nvPr/>
          </p:nvSpPr>
          <p:spPr bwMode="auto">
            <a:xfrm>
              <a:off x="1749" y="1281"/>
              <a:ext cx="756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TRANSCENDENCIA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2940" y="1095"/>
              <a:ext cx="250" cy="293"/>
            </a:xfrm>
            <a:custGeom>
              <a:avLst/>
              <a:gdLst/>
              <a:ahLst/>
              <a:cxnLst>
                <a:cxn ang="0">
                  <a:pos x="765" y="1218"/>
                </a:cxn>
                <a:cxn ang="0">
                  <a:pos x="278" y="1218"/>
                </a:cxn>
                <a:cxn ang="0">
                  <a:pos x="278" y="521"/>
                </a:cxn>
                <a:cxn ang="0">
                  <a:pos x="0" y="521"/>
                </a:cxn>
                <a:cxn ang="0">
                  <a:pos x="521" y="0"/>
                </a:cxn>
                <a:cxn ang="0">
                  <a:pos x="1042" y="521"/>
                </a:cxn>
                <a:cxn ang="0">
                  <a:pos x="765" y="521"/>
                </a:cxn>
                <a:cxn ang="0">
                  <a:pos x="765" y="1218"/>
                </a:cxn>
                <a:cxn ang="0">
                  <a:pos x="521" y="115"/>
                </a:cxn>
                <a:cxn ang="0">
                  <a:pos x="196" y="440"/>
                </a:cxn>
                <a:cxn ang="0">
                  <a:pos x="359" y="440"/>
                </a:cxn>
                <a:cxn ang="0">
                  <a:pos x="359" y="1138"/>
                </a:cxn>
                <a:cxn ang="0">
                  <a:pos x="683" y="1138"/>
                </a:cxn>
                <a:cxn ang="0">
                  <a:pos x="683" y="440"/>
                </a:cxn>
                <a:cxn ang="0">
                  <a:pos x="846" y="440"/>
                </a:cxn>
                <a:cxn ang="0">
                  <a:pos x="521" y="115"/>
                </a:cxn>
              </a:cxnLst>
              <a:rect l="0" t="0" r="r" b="b"/>
              <a:pathLst>
                <a:path w="1042" h="1218">
                  <a:moveTo>
                    <a:pt x="765" y="1218"/>
                  </a:moveTo>
                  <a:lnTo>
                    <a:pt x="278" y="1218"/>
                  </a:lnTo>
                  <a:lnTo>
                    <a:pt x="278" y="521"/>
                  </a:lnTo>
                  <a:lnTo>
                    <a:pt x="0" y="521"/>
                  </a:lnTo>
                  <a:lnTo>
                    <a:pt x="521" y="0"/>
                  </a:lnTo>
                  <a:lnTo>
                    <a:pt x="1042" y="521"/>
                  </a:lnTo>
                  <a:lnTo>
                    <a:pt x="765" y="521"/>
                  </a:lnTo>
                  <a:lnTo>
                    <a:pt x="765" y="1218"/>
                  </a:lnTo>
                  <a:close/>
                  <a:moveTo>
                    <a:pt x="521" y="115"/>
                  </a:moveTo>
                  <a:lnTo>
                    <a:pt x="196" y="440"/>
                  </a:lnTo>
                  <a:lnTo>
                    <a:pt x="359" y="440"/>
                  </a:lnTo>
                  <a:lnTo>
                    <a:pt x="359" y="1138"/>
                  </a:lnTo>
                  <a:lnTo>
                    <a:pt x="683" y="1138"/>
                  </a:lnTo>
                  <a:lnTo>
                    <a:pt x="683" y="440"/>
                  </a:lnTo>
                  <a:lnTo>
                    <a:pt x="846" y="440"/>
                  </a:lnTo>
                  <a:lnTo>
                    <a:pt x="521" y="115"/>
                  </a:lnTo>
                  <a:close/>
                </a:path>
              </a:pathLst>
            </a:custGeom>
            <a:solidFill>
              <a:srgbClr val="141515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</p:grpSp>
      <p:sp>
        <p:nvSpPr>
          <p:cNvPr id="35" name="BlokTextu 34"/>
          <p:cNvSpPr txBox="1"/>
          <p:nvPr/>
        </p:nvSpPr>
        <p:spPr>
          <a:xfrm>
            <a:off x="357158" y="1071546"/>
            <a:ext cx="628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000" b="1" dirty="0" smtClean="0"/>
              <a:t>Opúšťam Boha a volím si život bez Neho.</a:t>
            </a:r>
          </a:p>
        </p:txBody>
      </p:sp>
      <p:grpSp>
        <p:nvGrpSpPr>
          <p:cNvPr id="36" name="Skupina 32"/>
          <p:cNvGrpSpPr/>
          <p:nvPr/>
        </p:nvGrpSpPr>
        <p:grpSpPr>
          <a:xfrm>
            <a:off x="0" y="3500438"/>
            <a:ext cx="9144000" cy="214314"/>
            <a:chOff x="0" y="3357562"/>
            <a:chExt cx="9144000" cy="21431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37" name="Obrázok 36" descr="PoliceLine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214414" y="3357562"/>
              <a:ext cx="3526449" cy="209681"/>
            </a:xfrm>
            <a:prstGeom prst="rect">
              <a:avLst/>
            </a:prstGeom>
          </p:spPr>
        </p:pic>
        <p:pic>
          <p:nvPicPr>
            <p:cNvPr id="38" name="Obrázok 37" descr="PoliceLine.pn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286248" y="3357562"/>
              <a:ext cx="3526449" cy="209681"/>
            </a:xfrm>
            <a:prstGeom prst="rect">
              <a:avLst/>
            </a:prstGeom>
          </p:spPr>
        </p:pic>
        <p:pic>
          <p:nvPicPr>
            <p:cNvPr id="39" name="Obrázok 38" descr="PoliceLine.png"/>
            <p:cNvPicPr>
              <a:picLocks noChangeAspect="1"/>
            </p:cNvPicPr>
            <p:nvPr/>
          </p:nvPicPr>
          <p:blipFill>
            <a:blip r:embed="rId4" cstate="email"/>
            <a:srcRect b="-2210"/>
            <a:stretch>
              <a:fillRect/>
            </a:stretch>
          </p:blipFill>
          <p:spPr>
            <a:xfrm>
              <a:off x="7380775" y="3357562"/>
              <a:ext cx="1763225" cy="214314"/>
            </a:xfrm>
            <a:prstGeom prst="rect">
              <a:avLst/>
            </a:prstGeom>
          </p:spPr>
        </p:pic>
        <p:pic>
          <p:nvPicPr>
            <p:cNvPr id="40" name="Obrázok 39" descr="PoliceLine.png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>
            <a:xfrm>
              <a:off x="0" y="3357562"/>
              <a:ext cx="1763224" cy="209681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PRESNE o tomto je HRIECH</a:t>
            </a:r>
            <a:endParaRPr lang="sk-SK" sz="4800" b="1" dirty="0">
              <a:solidFill>
                <a:srgbClr val="663300"/>
              </a:solidFill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57158" y="3000372"/>
            <a:ext cx="3629025" cy="3417887"/>
            <a:chOff x="1737" y="1083"/>
            <a:chExt cx="2286" cy="2153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37" y="1083"/>
              <a:ext cx="2286" cy="2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897" y="1487"/>
              <a:ext cx="333" cy="305"/>
            </a:xfrm>
            <a:custGeom>
              <a:avLst/>
              <a:gdLst/>
              <a:ahLst/>
              <a:cxnLst>
                <a:cxn ang="0">
                  <a:pos x="0" y="1265"/>
                </a:cxn>
                <a:cxn ang="0">
                  <a:pos x="1389" y="1270"/>
                </a:cxn>
                <a:cxn ang="0">
                  <a:pos x="681" y="0"/>
                </a:cxn>
                <a:cxn ang="0">
                  <a:pos x="0" y="1265"/>
                </a:cxn>
              </a:cxnLst>
              <a:rect l="0" t="0" r="r" b="b"/>
              <a:pathLst>
                <a:path w="1389" h="1270">
                  <a:moveTo>
                    <a:pt x="0" y="1265"/>
                  </a:moveTo>
                  <a:lnTo>
                    <a:pt x="1389" y="1270"/>
                  </a:lnTo>
                  <a:lnTo>
                    <a:pt x="681" y="0"/>
                  </a:lnTo>
                  <a:lnTo>
                    <a:pt x="0" y="1265"/>
                  </a:lnTo>
                  <a:close/>
                </a:path>
              </a:pathLst>
            </a:custGeom>
            <a:solidFill>
              <a:srgbClr val="FF0000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>
                <a:solidFill>
                  <a:srgbClr val="FF0000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2881" y="1471"/>
              <a:ext cx="358" cy="331"/>
            </a:xfrm>
            <a:custGeom>
              <a:avLst/>
              <a:gdLst/>
              <a:ahLst/>
              <a:cxnLst>
                <a:cxn ang="0">
                  <a:pos x="1445" y="1378"/>
                </a:cxn>
                <a:cxn ang="0">
                  <a:pos x="43" y="1378"/>
                </a:cxn>
                <a:cxn ang="0">
                  <a:pos x="0" y="1336"/>
                </a:cxn>
                <a:cxn ang="0">
                  <a:pos x="7" y="1312"/>
                </a:cxn>
                <a:cxn ang="0">
                  <a:pos x="707" y="28"/>
                </a:cxn>
                <a:cxn ang="0">
                  <a:pos x="764" y="11"/>
                </a:cxn>
                <a:cxn ang="0">
                  <a:pos x="781" y="28"/>
                </a:cxn>
                <a:cxn ang="0">
                  <a:pos x="1482" y="1316"/>
                </a:cxn>
                <a:cxn ang="0">
                  <a:pos x="1465" y="1373"/>
                </a:cxn>
                <a:cxn ang="0">
                  <a:pos x="1445" y="1378"/>
                </a:cxn>
                <a:cxn ang="0">
                  <a:pos x="114" y="1293"/>
                </a:cxn>
                <a:cxn ang="0">
                  <a:pos x="1374" y="1293"/>
                </a:cxn>
                <a:cxn ang="0">
                  <a:pos x="744" y="137"/>
                </a:cxn>
                <a:cxn ang="0">
                  <a:pos x="114" y="1293"/>
                </a:cxn>
              </a:cxnLst>
              <a:rect l="0" t="0" r="r" b="b"/>
              <a:pathLst>
                <a:path w="1493" h="1378">
                  <a:moveTo>
                    <a:pt x="1445" y="1378"/>
                  </a:moveTo>
                  <a:lnTo>
                    <a:pt x="43" y="1378"/>
                  </a:lnTo>
                  <a:cubicBezTo>
                    <a:pt x="19" y="1378"/>
                    <a:pt x="0" y="1359"/>
                    <a:pt x="0" y="1336"/>
                  </a:cubicBezTo>
                  <a:cubicBezTo>
                    <a:pt x="0" y="1327"/>
                    <a:pt x="3" y="1319"/>
                    <a:pt x="7" y="1312"/>
                  </a:cubicBezTo>
                  <a:lnTo>
                    <a:pt x="707" y="28"/>
                  </a:lnTo>
                  <a:cubicBezTo>
                    <a:pt x="718" y="8"/>
                    <a:pt x="743" y="0"/>
                    <a:pt x="764" y="11"/>
                  </a:cubicBezTo>
                  <a:cubicBezTo>
                    <a:pt x="771" y="15"/>
                    <a:pt x="777" y="21"/>
                    <a:pt x="781" y="28"/>
                  </a:cubicBezTo>
                  <a:lnTo>
                    <a:pt x="1482" y="1316"/>
                  </a:lnTo>
                  <a:cubicBezTo>
                    <a:pt x="1493" y="1336"/>
                    <a:pt x="1486" y="1362"/>
                    <a:pt x="1465" y="1373"/>
                  </a:cubicBezTo>
                  <a:cubicBezTo>
                    <a:pt x="1459" y="1376"/>
                    <a:pt x="1452" y="1378"/>
                    <a:pt x="1445" y="1378"/>
                  </a:cubicBezTo>
                  <a:close/>
                  <a:moveTo>
                    <a:pt x="114" y="1293"/>
                  </a:moveTo>
                  <a:lnTo>
                    <a:pt x="1374" y="1293"/>
                  </a:lnTo>
                  <a:lnTo>
                    <a:pt x="744" y="137"/>
                  </a:lnTo>
                  <a:lnTo>
                    <a:pt x="114" y="1293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703" y="1834"/>
              <a:ext cx="716" cy="312"/>
            </a:xfrm>
            <a:custGeom>
              <a:avLst/>
              <a:gdLst/>
              <a:ahLst/>
              <a:cxnLst>
                <a:cxn ang="0">
                  <a:pos x="0" y="1302"/>
                </a:cxn>
                <a:cxn ang="0">
                  <a:pos x="692" y="0"/>
                </a:cxn>
                <a:cxn ang="0">
                  <a:pos x="2271" y="0"/>
                </a:cxn>
                <a:cxn ang="0">
                  <a:pos x="2984" y="1302"/>
                </a:cxn>
                <a:cxn ang="0">
                  <a:pos x="0" y="1302"/>
                </a:cxn>
              </a:cxnLst>
              <a:rect l="0" t="0" r="r" b="b"/>
              <a:pathLst>
                <a:path w="2984" h="1302">
                  <a:moveTo>
                    <a:pt x="0" y="1302"/>
                  </a:moveTo>
                  <a:lnTo>
                    <a:pt x="692" y="0"/>
                  </a:lnTo>
                  <a:lnTo>
                    <a:pt x="2271" y="0"/>
                  </a:lnTo>
                  <a:lnTo>
                    <a:pt x="2984" y="1302"/>
                  </a:lnTo>
                  <a:lnTo>
                    <a:pt x="0" y="1302"/>
                  </a:lnTo>
                  <a:close/>
                </a:path>
              </a:pathLst>
            </a:custGeom>
            <a:solidFill>
              <a:srgbClr val="FEEFB8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2686" y="1823"/>
              <a:ext cx="747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2350" y="0"/>
                </a:cxn>
                <a:cxn ang="0">
                  <a:pos x="2388" y="26"/>
                </a:cxn>
                <a:cxn ang="0">
                  <a:pos x="3102" y="1336"/>
                </a:cxn>
                <a:cxn ang="0">
                  <a:pos x="3085" y="1393"/>
                </a:cxn>
                <a:cxn ang="0">
                  <a:pos x="3065" y="1399"/>
                </a:cxn>
                <a:cxn ang="0">
                  <a:pos x="3065" y="1399"/>
                </a:cxn>
                <a:cxn ang="0">
                  <a:pos x="42" y="1399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2325" y="85"/>
                </a:cxn>
                <a:cxn ang="0">
                  <a:pos x="783" y="85"/>
                </a:cxn>
                <a:cxn ang="0">
                  <a:pos x="113" y="1314"/>
                </a:cxn>
                <a:cxn ang="0">
                  <a:pos x="2994" y="1314"/>
                </a:cxn>
                <a:cxn ang="0">
                  <a:pos x="2325" y="85"/>
                </a:cxn>
              </a:cxnLst>
              <a:rect l="0" t="0" r="r" b="b"/>
              <a:pathLst>
                <a:path w="3113" h="1399">
                  <a:moveTo>
                    <a:pt x="758" y="0"/>
                  </a:moveTo>
                  <a:lnTo>
                    <a:pt x="2350" y="0"/>
                  </a:lnTo>
                  <a:cubicBezTo>
                    <a:pt x="2367" y="0"/>
                    <a:pt x="2382" y="11"/>
                    <a:pt x="2388" y="26"/>
                  </a:cubicBezTo>
                  <a:lnTo>
                    <a:pt x="3102" y="1336"/>
                  </a:lnTo>
                  <a:cubicBezTo>
                    <a:pt x="3113" y="1357"/>
                    <a:pt x="3106" y="1382"/>
                    <a:pt x="3085" y="1393"/>
                  </a:cubicBezTo>
                  <a:cubicBezTo>
                    <a:pt x="3079" y="1397"/>
                    <a:pt x="3072" y="1399"/>
                    <a:pt x="3065" y="1399"/>
                  </a:cubicBezTo>
                  <a:lnTo>
                    <a:pt x="3065" y="1399"/>
                  </a:lnTo>
                  <a:lnTo>
                    <a:pt x="42" y="1399"/>
                  </a:lnTo>
                  <a:cubicBezTo>
                    <a:pt x="19" y="1399"/>
                    <a:pt x="0" y="1380"/>
                    <a:pt x="0" y="1356"/>
                  </a:cubicBezTo>
                  <a:cubicBezTo>
                    <a:pt x="0" y="1348"/>
                    <a:pt x="3" y="1340"/>
                    <a:pt x="7" y="1333"/>
                  </a:cubicBezTo>
                  <a:lnTo>
                    <a:pt x="721" y="22"/>
                  </a:lnTo>
                  <a:cubicBezTo>
                    <a:pt x="728" y="8"/>
                    <a:pt x="743" y="0"/>
                    <a:pt x="758" y="0"/>
                  </a:cubicBezTo>
                  <a:close/>
                  <a:moveTo>
                    <a:pt x="2325" y="85"/>
                  </a:moveTo>
                  <a:lnTo>
                    <a:pt x="783" y="85"/>
                  </a:lnTo>
                  <a:lnTo>
                    <a:pt x="113" y="1314"/>
                  </a:lnTo>
                  <a:lnTo>
                    <a:pt x="2994" y="1314"/>
                  </a:lnTo>
                  <a:lnTo>
                    <a:pt x="2325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>
                <a:solidFill>
                  <a:srgbClr val="FF0000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115" y="2901"/>
              <a:ext cx="1889" cy="316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7154" y="0"/>
                </a:cxn>
                <a:cxn ang="0">
                  <a:pos x="7870" y="1314"/>
                </a:cxn>
                <a:cxn ang="0">
                  <a:pos x="0" y="1314"/>
                </a:cxn>
                <a:cxn ang="0">
                  <a:pos x="715" y="0"/>
                </a:cxn>
              </a:cxnLst>
              <a:rect l="0" t="0" r="r" b="b"/>
              <a:pathLst>
                <a:path w="7870" h="1314">
                  <a:moveTo>
                    <a:pt x="715" y="0"/>
                  </a:moveTo>
                  <a:lnTo>
                    <a:pt x="7154" y="0"/>
                  </a:lnTo>
                  <a:lnTo>
                    <a:pt x="7870" y="1314"/>
                  </a:lnTo>
                  <a:lnTo>
                    <a:pt x="0" y="131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2104" y="2891"/>
              <a:ext cx="1911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7197" y="0"/>
                </a:cxn>
                <a:cxn ang="0">
                  <a:pos x="7236" y="26"/>
                </a:cxn>
                <a:cxn ang="0">
                  <a:pos x="7950" y="1336"/>
                </a:cxn>
                <a:cxn ang="0">
                  <a:pos x="7933" y="1393"/>
                </a:cxn>
                <a:cxn ang="0">
                  <a:pos x="7913" y="1398"/>
                </a:cxn>
                <a:cxn ang="0">
                  <a:pos x="7913" y="1399"/>
                </a:cxn>
                <a:cxn ang="0">
                  <a:pos x="43" y="1399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7172" y="85"/>
                </a:cxn>
                <a:cxn ang="0">
                  <a:pos x="783" y="85"/>
                </a:cxn>
                <a:cxn ang="0">
                  <a:pos x="114" y="1314"/>
                </a:cxn>
                <a:cxn ang="0">
                  <a:pos x="7842" y="1314"/>
                </a:cxn>
                <a:cxn ang="0">
                  <a:pos x="7172" y="85"/>
                </a:cxn>
              </a:cxnLst>
              <a:rect l="0" t="0" r="r" b="b"/>
              <a:pathLst>
                <a:path w="7961" h="1399">
                  <a:moveTo>
                    <a:pt x="758" y="0"/>
                  </a:moveTo>
                  <a:lnTo>
                    <a:pt x="7197" y="0"/>
                  </a:lnTo>
                  <a:cubicBezTo>
                    <a:pt x="7215" y="0"/>
                    <a:pt x="7230" y="11"/>
                    <a:pt x="7236" y="26"/>
                  </a:cubicBezTo>
                  <a:lnTo>
                    <a:pt x="7950" y="1336"/>
                  </a:lnTo>
                  <a:cubicBezTo>
                    <a:pt x="7961" y="1356"/>
                    <a:pt x="7953" y="1382"/>
                    <a:pt x="7933" y="1393"/>
                  </a:cubicBezTo>
                  <a:cubicBezTo>
                    <a:pt x="7927" y="1397"/>
                    <a:pt x="7920" y="1398"/>
                    <a:pt x="7913" y="1398"/>
                  </a:cubicBezTo>
                  <a:lnTo>
                    <a:pt x="7913" y="1399"/>
                  </a:lnTo>
                  <a:lnTo>
                    <a:pt x="43" y="1399"/>
                  </a:lnTo>
                  <a:cubicBezTo>
                    <a:pt x="19" y="1399"/>
                    <a:pt x="0" y="1380"/>
                    <a:pt x="0" y="1356"/>
                  </a:cubicBezTo>
                  <a:cubicBezTo>
                    <a:pt x="0" y="1348"/>
                    <a:pt x="3" y="1340"/>
                    <a:pt x="7" y="1333"/>
                  </a:cubicBezTo>
                  <a:lnTo>
                    <a:pt x="721" y="22"/>
                  </a:lnTo>
                  <a:cubicBezTo>
                    <a:pt x="729" y="8"/>
                    <a:pt x="743" y="0"/>
                    <a:pt x="758" y="0"/>
                  </a:cubicBezTo>
                  <a:close/>
                  <a:moveTo>
                    <a:pt x="7172" y="85"/>
                  </a:moveTo>
                  <a:lnTo>
                    <a:pt x="783" y="85"/>
                  </a:lnTo>
                  <a:lnTo>
                    <a:pt x="114" y="1314"/>
                  </a:lnTo>
                  <a:lnTo>
                    <a:pt x="7842" y="1314"/>
                  </a:lnTo>
                  <a:lnTo>
                    <a:pt x="7172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2309" y="2544"/>
              <a:ext cx="1500" cy="316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5534" y="0"/>
                </a:cxn>
                <a:cxn ang="0">
                  <a:pos x="6250" y="1314"/>
                </a:cxn>
                <a:cxn ang="0">
                  <a:pos x="0" y="1314"/>
                </a:cxn>
                <a:cxn ang="0">
                  <a:pos x="715" y="0"/>
                </a:cxn>
              </a:cxnLst>
              <a:rect l="0" t="0" r="r" b="b"/>
              <a:pathLst>
                <a:path w="6250" h="1314">
                  <a:moveTo>
                    <a:pt x="715" y="0"/>
                  </a:moveTo>
                  <a:lnTo>
                    <a:pt x="5534" y="0"/>
                  </a:lnTo>
                  <a:lnTo>
                    <a:pt x="6250" y="1314"/>
                  </a:lnTo>
                  <a:lnTo>
                    <a:pt x="0" y="131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2299" y="2534"/>
              <a:ext cx="1522" cy="336"/>
            </a:xfrm>
            <a:custGeom>
              <a:avLst/>
              <a:gdLst/>
              <a:ahLst/>
              <a:cxnLst>
                <a:cxn ang="0">
                  <a:pos x="757" y="0"/>
                </a:cxn>
                <a:cxn ang="0">
                  <a:pos x="5576" y="0"/>
                </a:cxn>
                <a:cxn ang="0">
                  <a:pos x="5615" y="26"/>
                </a:cxn>
                <a:cxn ang="0">
                  <a:pos x="6329" y="1336"/>
                </a:cxn>
                <a:cxn ang="0">
                  <a:pos x="6312" y="1394"/>
                </a:cxn>
                <a:cxn ang="0">
                  <a:pos x="6292" y="1399"/>
                </a:cxn>
                <a:cxn ang="0">
                  <a:pos x="6292" y="1399"/>
                </a:cxn>
                <a:cxn ang="0">
                  <a:pos x="42" y="1399"/>
                </a:cxn>
                <a:cxn ang="0">
                  <a:pos x="0" y="1357"/>
                </a:cxn>
                <a:cxn ang="0">
                  <a:pos x="7" y="1333"/>
                </a:cxn>
                <a:cxn ang="0">
                  <a:pos x="720" y="23"/>
                </a:cxn>
                <a:cxn ang="0">
                  <a:pos x="757" y="1"/>
                </a:cxn>
                <a:cxn ang="0">
                  <a:pos x="757" y="0"/>
                </a:cxn>
                <a:cxn ang="0">
                  <a:pos x="5551" y="85"/>
                </a:cxn>
                <a:cxn ang="0">
                  <a:pos x="782" y="85"/>
                </a:cxn>
                <a:cxn ang="0">
                  <a:pos x="113" y="1314"/>
                </a:cxn>
                <a:cxn ang="0">
                  <a:pos x="6220" y="1314"/>
                </a:cxn>
                <a:cxn ang="0">
                  <a:pos x="5551" y="85"/>
                </a:cxn>
              </a:cxnLst>
              <a:rect l="0" t="0" r="r" b="b"/>
              <a:pathLst>
                <a:path w="6340" h="1399">
                  <a:moveTo>
                    <a:pt x="757" y="0"/>
                  </a:moveTo>
                  <a:lnTo>
                    <a:pt x="5576" y="0"/>
                  </a:lnTo>
                  <a:cubicBezTo>
                    <a:pt x="5593" y="0"/>
                    <a:pt x="5608" y="11"/>
                    <a:pt x="5615" y="26"/>
                  </a:cubicBezTo>
                  <a:lnTo>
                    <a:pt x="6329" y="1336"/>
                  </a:lnTo>
                  <a:cubicBezTo>
                    <a:pt x="6340" y="1357"/>
                    <a:pt x="6332" y="1382"/>
                    <a:pt x="6312" y="1394"/>
                  </a:cubicBezTo>
                  <a:cubicBezTo>
                    <a:pt x="6305" y="1397"/>
                    <a:pt x="6298" y="1399"/>
                    <a:pt x="6292" y="1399"/>
                  </a:cubicBezTo>
                  <a:lnTo>
                    <a:pt x="6292" y="1399"/>
                  </a:lnTo>
                  <a:lnTo>
                    <a:pt x="42" y="1399"/>
                  </a:lnTo>
                  <a:cubicBezTo>
                    <a:pt x="19" y="1399"/>
                    <a:pt x="0" y="1380"/>
                    <a:pt x="0" y="1357"/>
                  </a:cubicBezTo>
                  <a:cubicBezTo>
                    <a:pt x="0" y="1348"/>
                    <a:pt x="2" y="1340"/>
                    <a:pt x="7" y="1333"/>
                  </a:cubicBezTo>
                  <a:lnTo>
                    <a:pt x="720" y="23"/>
                  </a:lnTo>
                  <a:cubicBezTo>
                    <a:pt x="728" y="9"/>
                    <a:pt x="743" y="1"/>
                    <a:pt x="757" y="1"/>
                  </a:cubicBezTo>
                  <a:lnTo>
                    <a:pt x="757" y="0"/>
                  </a:lnTo>
                  <a:close/>
                  <a:moveTo>
                    <a:pt x="5551" y="85"/>
                  </a:moveTo>
                  <a:lnTo>
                    <a:pt x="782" y="85"/>
                  </a:lnTo>
                  <a:lnTo>
                    <a:pt x="113" y="1314"/>
                  </a:lnTo>
                  <a:lnTo>
                    <a:pt x="6220" y="1314"/>
                  </a:lnTo>
                  <a:lnTo>
                    <a:pt x="5551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502" y="2190"/>
              <a:ext cx="1114" cy="3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3928" y="0"/>
                </a:cxn>
                <a:cxn ang="0">
                  <a:pos x="4290" y="664"/>
                </a:cxn>
                <a:cxn ang="0">
                  <a:pos x="4643" y="1314"/>
                </a:cxn>
                <a:cxn ang="0">
                  <a:pos x="0" y="1314"/>
                </a:cxn>
                <a:cxn ang="0">
                  <a:pos x="354" y="664"/>
                </a:cxn>
                <a:cxn ang="0">
                  <a:pos x="716" y="0"/>
                </a:cxn>
              </a:cxnLst>
              <a:rect l="0" t="0" r="r" b="b"/>
              <a:pathLst>
                <a:path w="4643" h="1314">
                  <a:moveTo>
                    <a:pt x="716" y="0"/>
                  </a:moveTo>
                  <a:lnTo>
                    <a:pt x="3928" y="0"/>
                  </a:lnTo>
                  <a:lnTo>
                    <a:pt x="4290" y="664"/>
                  </a:lnTo>
                  <a:lnTo>
                    <a:pt x="4643" y="1314"/>
                  </a:lnTo>
                  <a:lnTo>
                    <a:pt x="0" y="1314"/>
                  </a:lnTo>
                  <a:lnTo>
                    <a:pt x="354" y="664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492" y="2180"/>
              <a:ext cx="1136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3970" y="0"/>
                </a:cxn>
                <a:cxn ang="0">
                  <a:pos x="4009" y="25"/>
                </a:cxn>
                <a:cxn ang="0">
                  <a:pos x="4369" y="686"/>
                </a:cxn>
                <a:cxn ang="0">
                  <a:pos x="4722" y="1336"/>
                </a:cxn>
                <a:cxn ang="0">
                  <a:pos x="4706" y="1393"/>
                </a:cxn>
                <a:cxn ang="0">
                  <a:pos x="4685" y="1398"/>
                </a:cxn>
                <a:cxn ang="0">
                  <a:pos x="4685" y="1398"/>
                </a:cxn>
                <a:cxn ang="0">
                  <a:pos x="42" y="1398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359" y="686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3945" y="85"/>
                </a:cxn>
                <a:cxn ang="0">
                  <a:pos x="783" y="85"/>
                </a:cxn>
                <a:cxn ang="0">
                  <a:pos x="433" y="726"/>
                </a:cxn>
                <a:cxn ang="0">
                  <a:pos x="113" y="1314"/>
                </a:cxn>
                <a:cxn ang="0">
                  <a:pos x="4614" y="1314"/>
                </a:cxn>
                <a:cxn ang="0">
                  <a:pos x="4294" y="726"/>
                </a:cxn>
                <a:cxn ang="0">
                  <a:pos x="3945" y="85"/>
                </a:cxn>
              </a:cxnLst>
              <a:rect l="0" t="0" r="r" b="b"/>
              <a:pathLst>
                <a:path w="4734" h="1398">
                  <a:moveTo>
                    <a:pt x="758" y="0"/>
                  </a:moveTo>
                  <a:lnTo>
                    <a:pt x="3970" y="0"/>
                  </a:lnTo>
                  <a:cubicBezTo>
                    <a:pt x="3987" y="0"/>
                    <a:pt x="4002" y="10"/>
                    <a:pt x="4009" y="25"/>
                  </a:cubicBezTo>
                  <a:lnTo>
                    <a:pt x="4369" y="686"/>
                  </a:lnTo>
                  <a:lnTo>
                    <a:pt x="4722" y="1336"/>
                  </a:lnTo>
                  <a:cubicBezTo>
                    <a:pt x="4734" y="1356"/>
                    <a:pt x="4726" y="1382"/>
                    <a:pt x="4706" y="1393"/>
                  </a:cubicBezTo>
                  <a:cubicBezTo>
                    <a:pt x="4699" y="1397"/>
                    <a:pt x="4692" y="1398"/>
                    <a:pt x="4685" y="1398"/>
                  </a:cubicBezTo>
                  <a:lnTo>
                    <a:pt x="4685" y="1398"/>
                  </a:lnTo>
                  <a:lnTo>
                    <a:pt x="42" y="1398"/>
                  </a:lnTo>
                  <a:cubicBezTo>
                    <a:pt x="19" y="1398"/>
                    <a:pt x="0" y="1379"/>
                    <a:pt x="0" y="1356"/>
                  </a:cubicBezTo>
                  <a:cubicBezTo>
                    <a:pt x="0" y="1347"/>
                    <a:pt x="2" y="1339"/>
                    <a:pt x="7" y="1333"/>
                  </a:cubicBezTo>
                  <a:lnTo>
                    <a:pt x="359" y="686"/>
                  </a:lnTo>
                  <a:lnTo>
                    <a:pt x="721" y="22"/>
                  </a:lnTo>
                  <a:cubicBezTo>
                    <a:pt x="728" y="8"/>
                    <a:pt x="743" y="0"/>
                    <a:pt x="758" y="0"/>
                  </a:cubicBezTo>
                  <a:close/>
                  <a:moveTo>
                    <a:pt x="3945" y="85"/>
                  </a:moveTo>
                  <a:lnTo>
                    <a:pt x="783" y="85"/>
                  </a:lnTo>
                  <a:lnTo>
                    <a:pt x="433" y="726"/>
                  </a:lnTo>
                  <a:lnTo>
                    <a:pt x="113" y="1314"/>
                  </a:lnTo>
                  <a:lnTo>
                    <a:pt x="4614" y="1314"/>
                  </a:lnTo>
                  <a:lnTo>
                    <a:pt x="4294" y="726"/>
                  </a:lnTo>
                  <a:lnTo>
                    <a:pt x="3945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1749" y="3045"/>
              <a:ext cx="3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PREŽITIE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1749" y="2691"/>
              <a:ext cx="31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ISTOTA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1749" y="2331"/>
              <a:ext cx="31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SPOLO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2013" y="2331"/>
              <a:ext cx="25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ČNOS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235" y="2331"/>
              <a:ext cx="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Ť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1749" y="1971"/>
              <a:ext cx="48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DÔLEŽITOS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2187" y="1971"/>
              <a:ext cx="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Ť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1749" y="1617"/>
              <a:ext cx="71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SEBAREALIZÁCIA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5" name="BlokTextu 34"/>
          <p:cNvSpPr txBox="1"/>
          <p:nvPr/>
        </p:nvSpPr>
        <p:spPr>
          <a:xfrm>
            <a:off x="357158" y="1071546"/>
            <a:ext cx="628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000" b="1" dirty="0" smtClean="0"/>
              <a:t>Uzatváram sa do seba a seba robím bohom svojho života.</a:t>
            </a:r>
          </a:p>
        </p:txBody>
      </p:sp>
      <p:pic>
        <p:nvPicPr>
          <p:cNvPr id="36" name="Obrázok 35" descr="ClovekModla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29257" y="803630"/>
            <a:ext cx="3643338" cy="57686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PRESNE o tomto je HRIECH</a:t>
            </a:r>
            <a:endParaRPr lang="sk-SK" sz="4800" b="1" dirty="0">
              <a:solidFill>
                <a:srgbClr val="663300"/>
              </a:solidFill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57158" y="3000372"/>
            <a:ext cx="3629025" cy="3417887"/>
            <a:chOff x="1737" y="1083"/>
            <a:chExt cx="2286" cy="2153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37" y="1083"/>
              <a:ext cx="2286" cy="2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897" y="1487"/>
              <a:ext cx="333" cy="305"/>
            </a:xfrm>
            <a:custGeom>
              <a:avLst/>
              <a:gdLst/>
              <a:ahLst/>
              <a:cxnLst>
                <a:cxn ang="0">
                  <a:pos x="0" y="1265"/>
                </a:cxn>
                <a:cxn ang="0">
                  <a:pos x="1389" y="1270"/>
                </a:cxn>
                <a:cxn ang="0">
                  <a:pos x="681" y="0"/>
                </a:cxn>
                <a:cxn ang="0">
                  <a:pos x="0" y="1265"/>
                </a:cxn>
              </a:cxnLst>
              <a:rect l="0" t="0" r="r" b="b"/>
              <a:pathLst>
                <a:path w="1389" h="1270">
                  <a:moveTo>
                    <a:pt x="0" y="1265"/>
                  </a:moveTo>
                  <a:lnTo>
                    <a:pt x="1389" y="1270"/>
                  </a:lnTo>
                  <a:lnTo>
                    <a:pt x="681" y="0"/>
                  </a:lnTo>
                  <a:lnTo>
                    <a:pt x="0" y="1265"/>
                  </a:lnTo>
                  <a:close/>
                </a:path>
              </a:pathLst>
            </a:custGeom>
            <a:solidFill>
              <a:srgbClr val="FF0000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>
                <a:solidFill>
                  <a:srgbClr val="FF0000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2881" y="1471"/>
              <a:ext cx="358" cy="331"/>
            </a:xfrm>
            <a:custGeom>
              <a:avLst/>
              <a:gdLst/>
              <a:ahLst/>
              <a:cxnLst>
                <a:cxn ang="0">
                  <a:pos x="1445" y="1378"/>
                </a:cxn>
                <a:cxn ang="0">
                  <a:pos x="43" y="1378"/>
                </a:cxn>
                <a:cxn ang="0">
                  <a:pos x="0" y="1336"/>
                </a:cxn>
                <a:cxn ang="0">
                  <a:pos x="7" y="1312"/>
                </a:cxn>
                <a:cxn ang="0">
                  <a:pos x="707" y="28"/>
                </a:cxn>
                <a:cxn ang="0">
                  <a:pos x="764" y="11"/>
                </a:cxn>
                <a:cxn ang="0">
                  <a:pos x="781" y="28"/>
                </a:cxn>
                <a:cxn ang="0">
                  <a:pos x="1482" y="1316"/>
                </a:cxn>
                <a:cxn ang="0">
                  <a:pos x="1465" y="1373"/>
                </a:cxn>
                <a:cxn ang="0">
                  <a:pos x="1445" y="1378"/>
                </a:cxn>
                <a:cxn ang="0">
                  <a:pos x="114" y="1293"/>
                </a:cxn>
                <a:cxn ang="0">
                  <a:pos x="1374" y="1293"/>
                </a:cxn>
                <a:cxn ang="0">
                  <a:pos x="744" y="137"/>
                </a:cxn>
                <a:cxn ang="0">
                  <a:pos x="114" y="1293"/>
                </a:cxn>
              </a:cxnLst>
              <a:rect l="0" t="0" r="r" b="b"/>
              <a:pathLst>
                <a:path w="1493" h="1378">
                  <a:moveTo>
                    <a:pt x="1445" y="1378"/>
                  </a:moveTo>
                  <a:lnTo>
                    <a:pt x="43" y="1378"/>
                  </a:lnTo>
                  <a:cubicBezTo>
                    <a:pt x="19" y="1378"/>
                    <a:pt x="0" y="1359"/>
                    <a:pt x="0" y="1336"/>
                  </a:cubicBezTo>
                  <a:cubicBezTo>
                    <a:pt x="0" y="1327"/>
                    <a:pt x="3" y="1319"/>
                    <a:pt x="7" y="1312"/>
                  </a:cubicBezTo>
                  <a:lnTo>
                    <a:pt x="707" y="28"/>
                  </a:lnTo>
                  <a:cubicBezTo>
                    <a:pt x="718" y="8"/>
                    <a:pt x="743" y="0"/>
                    <a:pt x="764" y="11"/>
                  </a:cubicBezTo>
                  <a:cubicBezTo>
                    <a:pt x="771" y="15"/>
                    <a:pt x="777" y="21"/>
                    <a:pt x="781" y="28"/>
                  </a:cubicBezTo>
                  <a:lnTo>
                    <a:pt x="1482" y="1316"/>
                  </a:lnTo>
                  <a:cubicBezTo>
                    <a:pt x="1493" y="1336"/>
                    <a:pt x="1486" y="1362"/>
                    <a:pt x="1465" y="1373"/>
                  </a:cubicBezTo>
                  <a:cubicBezTo>
                    <a:pt x="1459" y="1376"/>
                    <a:pt x="1452" y="1378"/>
                    <a:pt x="1445" y="1378"/>
                  </a:cubicBezTo>
                  <a:close/>
                  <a:moveTo>
                    <a:pt x="114" y="1293"/>
                  </a:moveTo>
                  <a:lnTo>
                    <a:pt x="1374" y="1293"/>
                  </a:lnTo>
                  <a:lnTo>
                    <a:pt x="744" y="137"/>
                  </a:lnTo>
                  <a:lnTo>
                    <a:pt x="114" y="1293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2703" y="1834"/>
              <a:ext cx="716" cy="312"/>
            </a:xfrm>
            <a:custGeom>
              <a:avLst/>
              <a:gdLst/>
              <a:ahLst/>
              <a:cxnLst>
                <a:cxn ang="0">
                  <a:pos x="0" y="1302"/>
                </a:cxn>
                <a:cxn ang="0">
                  <a:pos x="692" y="0"/>
                </a:cxn>
                <a:cxn ang="0">
                  <a:pos x="2271" y="0"/>
                </a:cxn>
                <a:cxn ang="0">
                  <a:pos x="2984" y="1302"/>
                </a:cxn>
                <a:cxn ang="0">
                  <a:pos x="0" y="1302"/>
                </a:cxn>
              </a:cxnLst>
              <a:rect l="0" t="0" r="r" b="b"/>
              <a:pathLst>
                <a:path w="2984" h="1302">
                  <a:moveTo>
                    <a:pt x="0" y="1302"/>
                  </a:moveTo>
                  <a:lnTo>
                    <a:pt x="692" y="0"/>
                  </a:lnTo>
                  <a:lnTo>
                    <a:pt x="2271" y="0"/>
                  </a:lnTo>
                  <a:lnTo>
                    <a:pt x="2984" y="1302"/>
                  </a:lnTo>
                  <a:lnTo>
                    <a:pt x="0" y="1302"/>
                  </a:lnTo>
                  <a:close/>
                </a:path>
              </a:pathLst>
            </a:custGeom>
            <a:solidFill>
              <a:srgbClr val="FF0000"/>
            </a:solidFill>
            <a:ln w="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2686" y="1823"/>
              <a:ext cx="747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2350" y="0"/>
                </a:cxn>
                <a:cxn ang="0">
                  <a:pos x="2388" y="26"/>
                </a:cxn>
                <a:cxn ang="0">
                  <a:pos x="3102" y="1336"/>
                </a:cxn>
                <a:cxn ang="0">
                  <a:pos x="3085" y="1393"/>
                </a:cxn>
                <a:cxn ang="0">
                  <a:pos x="3065" y="1399"/>
                </a:cxn>
                <a:cxn ang="0">
                  <a:pos x="3065" y="1399"/>
                </a:cxn>
                <a:cxn ang="0">
                  <a:pos x="42" y="1399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2325" y="85"/>
                </a:cxn>
                <a:cxn ang="0">
                  <a:pos x="783" y="85"/>
                </a:cxn>
                <a:cxn ang="0">
                  <a:pos x="113" y="1314"/>
                </a:cxn>
                <a:cxn ang="0">
                  <a:pos x="2994" y="1314"/>
                </a:cxn>
                <a:cxn ang="0">
                  <a:pos x="2325" y="85"/>
                </a:cxn>
              </a:cxnLst>
              <a:rect l="0" t="0" r="r" b="b"/>
              <a:pathLst>
                <a:path w="3113" h="1399">
                  <a:moveTo>
                    <a:pt x="758" y="0"/>
                  </a:moveTo>
                  <a:lnTo>
                    <a:pt x="2350" y="0"/>
                  </a:lnTo>
                  <a:cubicBezTo>
                    <a:pt x="2367" y="0"/>
                    <a:pt x="2382" y="11"/>
                    <a:pt x="2388" y="26"/>
                  </a:cubicBezTo>
                  <a:lnTo>
                    <a:pt x="3102" y="1336"/>
                  </a:lnTo>
                  <a:cubicBezTo>
                    <a:pt x="3113" y="1357"/>
                    <a:pt x="3106" y="1382"/>
                    <a:pt x="3085" y="1393"/>
                  </a:cubicBezTo>
                  <a:cubicBezTo>
                    <a:pt x="3079" y="1397"/>
                    <a:pt x="3072" y="1399"/>
                    <a:pt x="3065" y="1399"/>
                  </a:cubicBezTo>
                  <a:lnTo>
                    <a:pt x="3065" y="1399"/>
                  </a:lnTo>
                  <a:lnTo>
                    <a:pt x="42" y="1399"/>
                  </a:lnTo>
                  <a:cubicBezTo>
                    <a:pt x="19" y="1399"/>
                    <a:pt x="0" y="1380"/>
                    <a:pt x="0" y="1356"/>
                  </a:cubicBezTo>
                  <a:cubicBezTo>
                    <a:pt x="0" y="1348"/>
                    <a:pt x="3" y="1340"/>
                    <a:pt x="7" y="1333"/>
                  </a:cubicBezTo>
                  <a:lnTo>
                    <a:pt x="721" y="22"/>
                  </a:lnTo>
                  <a:cubicBezTo>
                    <a:pt x="728" y="8"/>
                    <a:pt x="743" y="0"/>
                    <a:pt x="758" y="0"/>
                  </a:cubicBezTo>
                  <a:close/>
                  <a:moveTo>
                    <a:pt x="2325" y="85"/>
                  </a:moveTo>
                  <a:lnTo>
                    <a:pt x="783" y="85"/>
                  </a:lnTo>
                  <a:lnTo>
                    <a:pt x="113" y="1314"/>
                  </a:lnTo>
                  <a:lnTo>
                    <a:pt x="2994" y="1314"/>
                  </a:lnTo>
                  <a:lnTo>
                    <a:pt x="2325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>
                <a:solidFill>
                  <a:srgbClr val="FF0000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115" y="2901"/>
              <a:ext cx="1889" cy="316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7154" y="0"/>
                </a:cxn>
                <a:cxn ang="0">
                  <a:pos x="7870" y="1314"/>
                </a:cxn>
                <a:cxn ang="0">
                  <a:pos x="0" y="1314"/>
                </a:cxn>
                <a:cxn ang="0">
                  <a:pos x="715" y="0"/>
                </a:cxn>
              </a:cxnLst>
              <a:rect l="0" t="0" r="r" b="b"/>
              <a:pathLst>
                <a:path w="7870" h="1314">
                  <a:moveTo>
                    <a:pt x="715" y="0"/>
                  </a:moveTo>
                  <a:lnTo>
                    <a:pt x="7154" y="0"/>
                  </a:lnTo>
                  <a:lnTo>
                    <a:pt x="7870" y="1314"/>
                  </a:lnTo>
                  <a:lnTo>
                    <a:pt x="0" y="131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2104" y="2891"/>
              <a:ext cx="1911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7197" y="0"/>
                </a:cxn>
                <a:cxn ang="0">
                  <a:pos x="7236" y="26"/>
                </a:cxn>
                <a:cxn ang="0">
                  <a:pos x="7950" y="1336"/>
                </a:cxn>
                <a:cxn ang="0">
                  <a:pos x="7933" y="1393"/>
                </a:cxn>
                <a:cxn ang="0">
                  <a:pos x="7913" y="1398"/>
                </a:cxn>
                <a:cxn ang="0">
                  <a:pos x="7913" y="1399"/>
                </a:cxn>
                <a:cxn ang="0">
                  <a:pos x="43" y="1399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7172" y="85"/>
                </a:cxn>
                <a:cxn ang="0">
                  <a:pos x="783" y="85"/>
                </a:cxn>
                <a:cxn ang="0">
                  <a:pos x="114" y="1314"/>
                </a:cxn>
                <a:cxn ang="0">
                  <a:pos x="7842" y="1314"/>
                </a:cxn>
                <a:cxn ang="0">
                  <a:pos x="7172" y="85"/>
                </a:cxn>
              </a:cxnLst>
              <a:rect l="0" t="0" r="r" b="b"/>
              <a:pathLst>
                <a:path w="7961" h="1399">
                  <a:moveTo>
                    <a:pt x="758" y="0"/>
                  </a:moveTo>
                  <a:lnTo>
                    <a:pt x="7197" y="0"/>
                  </a:lnTo>
                  <a:cubicBezTo>
                    <a:pt x="7215" y="0"/>
                    <a:pt x="7230" y="11"/>
                    <a:pt x="7236" y="26"/>
                  </a:cubicBezTo>
                  <a:lnTo>
                    <a:pt x="7950" y="1336"/>
                  </a:lnTo>
                  <a:cubicBezTo>
                    <a:pt x="7961" y="1356"/>
                    <a:pt x="7953" y="1382"/>
                    <a:pt x="7933" y="1393"/>
                  </a:cubicBezTo>
                  <a:cubicBezTo>
                    <a:pt x="7927" y="1397"/>
                    <a:pt x="7920" y="1398"/>
                    <a:pt x="7913" y="1398"/>
                  </a:cubicBezTo>
                  <a:lnTo>
                    <a:pt x="7913" y="1399"/>
                  </a:lnTo>
                  <a:lnTo>
                    <a:pt x="43" y="1399"/>
                  </a:lnTo>
                  <a:cubicBezTo>
                    <a:pt x="19" y="1399"/>
                    <a:pt x="0" y="1380"/>
                    <a:pt x="0" y="1356"/>
                  </a:cubicBezTo>
                  <a:cubicBezTo>
                    <a:pt x="0" y="1348"/>
                    <a:pt x="3" y="1340"/>
                    <a:pt x="7" y="1333"/>
                  </a:cubicBezTo>
                  <a:lnTo>
                    <a:pt x="721" y="22"/>
                  </a:lnTo>
                  <a:cubicBezTo>
                    <a:pt x="729" y="8"/>
                    <a:pt x="743" y="0"/>
                    <a:pt x="758" y="0"/>
                  </a:cubicBezTo>
                  <a:close/>
                  <a:moveTo>
                    <a:pt x="7172" y="85"/>
                  </a:moveTo>
                  <a:lnTo>
                    <a:pt x="783" y="85"/>
                  </a:lnTo>
                  <a:lnTo>
                    <a:pt x="114" y="1314"/>
                  </a:lnTo>
                  <a:lnTo>
                    <a:pt x="7842" y="1314"/>
                  </a:lnTo>
                  <a:lnTo>
                    <a:pt x="7172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2309" y="2544"/>
              <a:ext cx="1500" cy="316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5534" y="0"/>
                </a:cxn>
                <a:cxn ang="0">
                  <a:pos x="6250" y="1314"/>
                </a:cxn>
                <a:cxn ang="0">
                  <a:pos x="0" y="1314"/>
                </a:cxn>
                <a:cxn ang="0">
                  <a:pos x="715" y="0"/>
                </a:cxn>
              </a:cxnLst>
              <a:rect l="0" t="0" r="r" b="b"/>
              <a:pathLst>
                <a:path w="6250" h="1314">
                  <a:moveTo>
                    <a:pt x="715" y="0"/>
                  </a:moveTo>
                  <a:lnTo>
                    <a:pt x="5534" y="0"/>
                  </a:lnTo>
                  <a:lnTo>
                    <a:pt x="6250" y="1314"/>
                  </a:lnTo>
                  <a:lnTo>
                    <a:pt x="0" y="131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2299" y="2534"/>
              <a:ext cx="1522" cy="336"/>
            </a:xfrm>
            <a:custGeom>
              <a:avLst/>
              <a:gdLst/>
              <a:ahLst/>
              <a:cxnLst>
                <a:cxn ang="0">
                  <a:pos x="757" y="0"/>
                </a:cxn>
                <a:cxn ang="0">
                  <a:pos x="5576" y="0"/>
                </a:cxn>
                <a:cxn ang="0">
                  <a:pos x="5615" y="26"/>
                </a:cxn>
                <a:cxn ang="0">
                  <a:pos x="6329" y="1336"/>
                </a:cxn>
                <a:cxn ang="0">
                  <a:pos x="6312" y="1394"/>
                </a:cxn>
                <a:cxn ang="0">
                  <a:pos x="6292" y="1399"/>
                </a:cxn>
                <a:cxn ang="0">
                  <a:pos x="6292" y="1399"/>
                </a:cxn>
                <a:cxn ang="0">
                  <a:pos x="42" y="1399"/>
                </a:cxn>
                <a:cxn ang="0">
                  <a:pos x="0" y="1357"/>
                </a:cxn>
                <a:cxn ang="0">
                  <a:pos x="7" y="1333"/>
                </a:cxn>
                <a:cxn ang="0">
                  <a:pos x="720" y="23"/>
                </a:cxn>
                <a:cxn ang="0">
                  <a:pos x="757" y="1"/>
                </a:cxn>
                <a:cxn ang="0">
                  <a:pos x="757" y="0"/>
                </a:cxn>
                <a:cxn ang="0">
                  <a:pos x="5551" y="85"/>
                </a:cxn>
                <a:cxn ang="0">
                  <a:pos x="782" y="85"/>
                </a:cxn>
                <a:cxn ang="0">
                  <a:pos x="113" y="1314"/>
                </a:cxn>
                <a:cxn ang="0">
                  <a:pos x="6220" y="1314"/>
                </a:cxn>
                <a:cxn ang="0">
                  <a:pos x="5551" y="85"/>
                </a:cxn>
              </a:cxnLst>
              <a:rect l="0" t="0" r="r" b="b"/>
              <a:pathLst>
                <a:path w="6340" h="1399">
                  <a:moveTo>
                    <a:pt x="757" y="0"/>
                  </a:moveTo>
                  <a:lnTo>
                    <a:pt x="5576" y="0"/>
                  </a:lnTo>
                  <a:cubicBezTo>
                    <a:pt x="5593" y="0"/>
                    <a:pt x="5608" y="11"/>
                    <a:pt x="5615" y="26"/>
                  </a:cubicBezTo>
                  <a:lnTo>
                    <a:pt x="6329" y="1336"/>
                  </a:lnTo>
                  <a:cubicBezTo>
                    <a:pt x="6340" y="1357"/>
                    <a:pt x="6332" y="1382"/>
                    <a:pt x="6312" y="1394"/>
                  </a:cubicBezTo>
                  <a:cubicBezTo>
                    <a:pt x="6305" y="1397"/>
                    <a:pt x="6298" y="1399"/>
                    <a:pt x="6292" y="1399"/>
                  </a:cubicBezTo>
                  <a:lnTo>
                    <a:pt x="6292" y="1399"/>
                  </a:lnTo>
                  <a:lnTo>
                    <a:pt x="42" y="1399"/>
                  </a:lnTo>
                  <a:cubicBezTo>
                    <a:pt x="19" y="1399"/>
                    <a:pt x="0" y="1380"/>
                    <a:pt x="0" y="1357"/>
                  </a:cubicBezTo>
                  <a:cubicBezTo>
                    <a:pt x="0" y="1348"/>
                    <a:pt x="2" y="1340"/>
                    <a:pt x="7" y="1333"/>
                  </a:cubicBezTo>
                  <a:lnTo>
                    <a:pt x="720" y="23"/>
                  </a:lnTo>
                  <a:cubicBezTo>
                    <a:pt x="728" y="9"/>
                    <a:pt x="743" y="1"/>
                    <a:pt x="757" y="1"/>
                  </a:cubicBezTo>
                  <a:lnTo>
                    <a:pt x="757" y="0"/>
                  </a:lnTo>
                  <a:close/>
                  <a:moveTo>
                    <a:pt x="5551" y="85"/>
                  </a:moveTo>
                  <a:lnTo>
                    <a:pt x="782" y="85"/>
                  </a:lnTo>
                  <a:lnTo>
                    <a:pt x="113" y="1314"/>
                  </a:lnTo>
                  <a:lnTo>
                    <a:pt x="6220" y="1314"/>
                  </a:lnTo>
                  <a:lnTo>
                    <a:pt x="5551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502" y="2190"/>
              <a:ext cx="1114" cy="3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3928" y="0"/>
                </a:cxn>
                <a:cxn ang="0">
                  <a:pos x="4290" y="664"/>
                </a:cxn>
                <a:cxn ang="0">
                  <a:pos x="4643" y="1314"/>
                </a:cxn>
                <a:cxn ang="0">
                  <a:pos x="0" y="1314"/>
                </a:cxn>
                <a:cxn ang="0">
                  <a:pos x="354" y="664"/>
                </a:cxn>
                <a:cxn ang="0">
                  <a:pos x="716" y="0"/>
                </a:cxn>
              </a:cxnLst>
              <a:rect l="0" t="0" r="r" b="b"/>
              <a:pathLst>
                <a:path w="4643" h="1314">
                  <a:moveTo>
                    <a:pt x="716" y="0"/>
                  </a:moveTo>
                  <a:lnTo>
                    <a:pt x="3928" y="0"/>
                  </a:lnTo>
                  <a:lnTo>
                    <a:pt x="4290" y="664"/>
                  </a:lnTo>
                  <a:lnTo>
                    <a:pt x="4643" y="1314"/>
                  </a:lnTo>
                  <a:lnTo>
                    <a:pt x="0" y="1314"/>
                  </a:lnTo>
                  <a:lnTo>
                    <a:pt x="354" y="664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492" y="2180"/>
              <a:ext cx="1136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3970" y="0"/>
                </a:cxn>
                <a:cxn ang="0">
                  <a:pos x="4009" y="25"/>
                </a:cxn>
                <a:cxn ang="0">
                  <a:pos x="4369" y="686"/>
                </a:cxn>
                <a:cxn ang="0">
                  <a:pos x="4722" y="1336"/>
                </a:cxn>
                <a:cxn ang="0">
                  <a:pos x="4706" y="1393"/>
                </a:cxn>
                <a:cxn ang="0">
                  <a:pos x="4685" y="1398"/>
                </a:cxn>
                <a:cxn ang="0">
                  <a:pos x="4685" y="1398"/>
                </a:cxn>
                <a:cxn ang="0">
                  <a:pos x="42" y="1398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359" y="686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3945" y="85"/>
                </a:cxn>
                <a:cxn ang="0">
                  <a:pos x="783" y="85"/>
                </a:cxn>
                <a:cxn ang="0">
                  <a:pos x="433" y="726"/>
                </a:cxn>
                <a:cxn ang="0">
                  <a:pos x="113" y="1314"/>
                </a:cxn>
                <a:cxn ang="0">
                  <a:pos x="4614" y="1314"/>
                </a:cxn>
                <a:cxn ang="0">
                  <a:pos x="4294" y="726"/>
                </a:cxn>
                <a:cxn ang="0">
                  <a:pos x="3945" y="85"/>
                </a:cxn>
              </a:cxnLst>
              <a:rect l="0" t="0" r="r" b="b"/>
              <a:pathLst>
                <a:path w="4734" h="1398">
                  <a:moveTo>
                    <a:pt x="758" y="0"/>
                  </a:moveTo>
                  <a:lnTo>
                    <a:pt x="3970" y="0"/>
                  </a:lnTo>
                  <a:cubicBezTo>
                    <a:pt x="3987" y="0"/>
                    <a:pt x="4002" y="10"/>
                    <a:pt x="4009" y="25"/>
                  </a:cubicBezTo>
                  <a:lnTo>
                    <a:pt x="4369" y="686"/>
                  </a:lnTo>
                  <a:lnTo>
                    <a:pt x="4722" y="1336"/>
                  </a:lnTo>
                  <a:cubicBezTo>
                    <a:pt x="4734" y="1356"/>
                    <a:pt x="4726" y="1382"/>
                    <a:pt x="4706" y="1393"/>
                  </a:cubicBezTo>
                  <a:cubicBezTo>
                    <a:pt x="4699" y="1397"/>
                    <a:pt x="4692" y="1398"/>
                    <a:pt x="4685" y="1398"/>
                  </a:cubicBezTo>
                  <a:lnTo>
                    <a:pt x="4685" y="1398"/>
                  </a:lnTo>
                  <a:lnTo>
                    <a:pt x="42" y="1398"/>
                  </a:lnTo>
                  <a:cubicBezTo>
                    <a:pt x="19" y="1398"/>
                    <a:pt x="0" y="1379"/>
                    <a:pt x="0" y="1356"/>
                  </a:cubicBezTo>
                  <a:cubicBezTo>
                    <a:pt x="0" y="1347"/>
                    <a:pt x="2" y="1339"/>
                    <a:pt x="7" y="1333"/>
                  </a:cubicBezTo>
                  <a:lnTo>
                    <a:pt x="359" y="686"/>
                  </a:lnTo>
                  <a:lnTo>
                    <a:pt x="721" y="22"/>
                  </a:lnTo>
                  <a:cubicBezTo>
                    <a:pt x="728" y="8"/>
                    <a:pt x="743" y="0"/>
                    <a:pt x="758" y="0"/>
                  </a:cubicBezTo>
                  <a:close/>
                  <a:moveTo>
                    <a:pt x="3945" y="85"/>
                  </a:moveTo>
                  <a:lnTo>
                    <a:pt x="783" y="85"/>
                  </a:lnTo>
                  <a:lnTo>
                    <a:pt x="433" y="726"/>
                  </a:lnTo>
                  <a:lnTo>
                    <a:pt x="113" y="1314"/>
                  </a:lnTo>
                  <a:lnTo>
                    <a:pt x="4614" y="1314"/>
                  </a:lnTo>
                  <a:lnTo>
                    <a:pt x="4294" y="726"/>
                  </a:lnTo>
                  <a:lnTo>
                    <a:pt x="3945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1749" y="3045"/>
              <a:ext cx="3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PREŽITIE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1749" y="2691"/>
              <a:ext cx="31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ISTOTA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1749" y="2331"/>
              <a:ext cx="31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SPOLO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2013" y="2331"/>
              <a:ext cx="25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ČNOS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235" y="2331"/>
              <a:ext cx="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Ť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Rectangle 21"/>
            <p:cNvSpPr>
              <a:spLocks noChangeArrowheads="1"/>
            </p:cNvSpPr>
            <p:nvPr/>
          </p:nvSpPr>
          <p:spPr bwMode="auto">
            <a:xfrm>
              <a:off x="1749" y="1971"/>
              <a:ext cx="480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DÔLEŽITOS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Rectangle 22"/>
            <p:cNvSpPr>
              <a:spLocks noChangeArrowheads="1"/>
            </p:cNvSpPr>
            <p:nvPr/>
          </p:nvSpPr>
          <p:spPr bwMode="auto">
            <a:xfrm>
              <a:off x="2187" y="1971"/>
              <a:ext cx="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Ť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2" name="Rectangle 23"/>
            <p:cNvSpPr>
              <a:spLocks noChangeArrowheads="1"/>
            </p:cNvSpPr>
            <p:nvPr/>
          </p:nvSpPr>
          <p:spPr bwMode="auto">
            <a:xfrm>
              <a:off x="1749" y="1617"/>
              <a:ext cx="71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SEBAREALIZÁCIA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5" name="BlokTextu 34"/>
          <p:cNvSpPr txBox="1"/>
          <p:nvPr/>
        </p:nvSpPr>
        <p:spPr>
          <a:xfrm>
            <a:off x="357158" y="1071546"/>
            <a:ext cx="628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000" b="1" dirty="0" smtClean="0"/>
              <a:t>Zápasím s ostatnými ľuďmi o SLÁVU a MOC ako nástroj dôležitosti.</a:t>
            </a:r>
          </a:p>
        </p:txBody>
      </p:sp>
      <p:pic>
        <p:nvPicPr>
          <p:cNvPr id="33" name="Obrázok 32" descr="FemaleFighters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14876" y="2326736"/>
            <a:ext cx="4429124" cy="4531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PRESNE o tomto je HRIECH</a:t>
            </a:r>
            <a:endParaRPr lang="sk-SK" sz="4800" b="1" dirty="0">
              <a:solidFill>
                <a:srgbClr val="663300"/>
              </a:solidFill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57158" y="3000372"/>
            <a:ext cx="3629025" cy="3417887"/>
            <a:chOff x="1737" y="1083"/>
            <a:chExt cx="2286" cy="2153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37" y="1083"/>
              <a:ext cx="2286" cy="2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115" y="2901"/>
              <a:ext cx="1889" cy="316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7154" y="0"/>
                </a:cxn>
                <a:cxn ang="0">
                  <a:pos x="7870" y="1314"/>
                </a:cxn>
                <a:cxn ang="0">
                  <a:pos x="0" y="1314"/>
                </a:cxn>
                <a:cxn ang="0">
                  <a:pos x="715" y="0"/>
                </a:cxn>
              </a:cxnLst>
              <a:rect l="0" t="0" r="r" b="b"/>
              <a:pathLst>
                <a:path w="7870" h="1314">
                  <a:moveTo>
                    <a:pt x="715" y="0"/>
                  </a:moveTo>
                  <a:lnTo>
                    <a:pt x="7154" y="0"/>
                  </a:lnTo>
                  <a:lnTo>
                    <a:pt x="7870" y="1314"/>
                  </a:lnTo>
                  <a:lnTo>
                    <a:pt x="0" y="131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2104" y="2891"/>
              <a:ext cx="1911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7197" y="0"/>
                </a:cxn>
                <a:cxn ang="0">
                  <a:pos x="7236" y="26"/>
                </a:cxn>
                <a:cxn ang="0">
                  <a:pos x="7950" y="1336"/>
                </a:cxn>
                <a:cxn ang="0">
                  <a:pos x="7933" y="1393"/>
                </a:cxn>
                <a:cxn ang="0">
                  <a:pos x="7913" y="1398"/>
                </a:cxn>
                <a:cxn ang="0">
                  <a:pos x="7913" y="1399"/>
                </a:cxn>
                <a:cxn ang="0">
                  <a:pos x="43" y="1399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7172" y="85"/>
                </a:cxn>
                <a:cxn ang="0">
                  <a:pos x="783" y="85"/>
                </a:cxn>
                <a:cxn ang="0">
                  <a:pos x="114" y="1314"/>
                </a:cxn>
                <a:cxn ang="0">
                  <a:pos x="7842" y="1314"/>
                </a:cxn>
                <a:cxn ang="0">
                  <a:pos x="7172" y="85"/>
                </a:cxn>
              </a:cxnLst>
              <a:rect l="0" t="0" r="r" b="b"/>
              <a:pathLst>
                <a:path w="7961" h="1399">
                  <a:moveTo>
                    <a:pt x="758" y="0"/>
                  </a:moveTo>
                  <a:lnTo>
                    <a:pt x="7197" y="0"/>
                  </a:lnTo>
                  <a:cubicBezTo>
                    <a:pt x="7215" y="0"/>
                    <a:pt x="7230" y="11"/>
                    <a:pt x="7236" y="26"/>
                  </a:cubicBezTo>
                  <a:lnTo>
                    <a:pt x="7950" y="1336"/>
                  </a:lnTo>
                  <a:cubicBezTo>
                    <a:pt x="7961" y="1356"/>
                    <a:pt x="7953" y="1382"/>
                    <a:pt x="7933" y="1393"/>
                  </a:cubicBezTo>
                  <a:cubicBezTo>
                    <a:pt x="7927" y="1397"/>
                    <a:pt x="7920" y="1398"/>
                    <a:pt x="7913" y="1398"/>
                  </a:cubicBezTo>
                  <a:lnTo>
                    <a:pt x="7913" y="1399"/>
                  </a:lnTo>
                  <a:lnTo>
                    <a:pt x="43" y="1399"/>
                  </a:lnTo>
                  <a:cubicBezTo>
                    <a:pt x="19" y="1399"/>
                    <a:pt x="0" y="1380"/>
                    <a:pt x="0" y="1356"/>
                  </a:cubicBezTo>
                  <a:cubicBezTo>
                    <a:pt x="0" y="1348"/>
                    <a:pt x="3" y="1340"/>
                    <a:pt x="7" y="1333"/>
                  </a:cubicBezTo>
                  <a:lnTo>
                    <a:pt x="721" y="22"/>
                  </a:lnTo>
                  <a:cubicBezTo>
                    <a:pt x="729" y="8"/>
                    <a:pt x="743" y="0"/>
                    <a:pt x="758" y="0"/>
                  </a:cubicBezTo>
                  <a:close/>
                  <a:moveTo>
                    <a:pt x="7172" y="85"/>
                  </a:moveTo>
                  <a:lnTo>
                    <a:pt x="783" y="85"/>
                  </a:lnTo>
                  <a:lnTo>
                    <a:pt x="114" y="1314"/>
                  </a:lnTo>
                  <a:lnTo>
                    <a:pt x="7842" y="1314"/>
                  </a:lnTo>
                  <a:lnTo>
                    <a:pt x="7172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2309" y="2544"/>
              <a:ext cx="1500" cy="316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5534" y="0"/>
                </a:cxn>
                <a:cxn ang="0">
                  <a:pos x="6250" y="1314"/>
                </a:cxn>
                <a:cxn ang="0">
                  <a:pos x="0" y="1314"/>
                </a:cxn>
                <a:cxn ang="0">
                  <a:pos x="715" y="0"/>
                </a:cxn>
              </a:cxnLst>
              <a:rect l="0" t="0" r="r" b="b"/>
              <a:pathLst>
                <a:path w="6250" h="1314">
                  <a:moveTo>
                    <a:pt x="715" y="0"/>
                  </a:moveTo>
                  <a:lnTo>
                    <a:pt x="5534" y="0"/>
                  </a:lnTo>
                  <a:lnTo>
                    <a:pt x="6250" y="1314"/>
                  </a:lnTo>
                  <a:lnTo>
                    <a:pt x="0" y="131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2299" y="2534"/>
              <a:ext cx="1522" cy="336"/>
            </a:xfrm>
            <a:custGeom>
              <a:avLst/>
              <a:gdLst/>
              <a:ahLst/>
              <a:cxnLst>
                <a:cxn ang="0">
                  <a:pos x="757" y="0"/>
                </a:cxn>
                <a:cxn ang="0">
                  <a:pos x="5576" y="0"/>
                </a:cxn>
                <a:cxn ang="0">
                  <a:pos x="5615" y="26"/>
                </a:cxn>
                <a:cxn ang="0">
                  <a:pos x="6329" y="1336"/>
                </a:cxn>
                <a:cxn ang="0">
                  <a:pos x="6312" y="1394"/>
                </a:cxn>
                <a:cxn ang="0">
                  <a:pos x="6292" y="1399"/>
                </a:cxn>
                <a:cxn ang="0">
                  <a:pos x="6292" y="1399"/>
                </a:cxn>
                <a:cxn ang="0">
                  <a:pos x="42" y="1399"/>
                </a:cxn>
                <a:cxn ang="0">
                  <a:pos x="0" y="1357"/>
                </a:cxn>
                <a:cxn ang="0">
                  <a:pos x="7" y="1333"/>
                </a:cxn>
                <a:cxn ang="0">
                  <a:pos x="720" y="23"/>
                </a:cxn>
                <a:cxn ang="0">
                  <a:pos x="757" y="1"/>
                </a:cxn>
                <a:cxn ang="0">
                  <a:pos x="757" y="0"/>
                </a:cxn>
                <a:cxn ang="0">
                  <a:pos x="5551" y="85"/>
                </a:cxn>
                <a:cxn ang="0">
                  <a:pos x="782" y="85"/>
                </a:cxn>
                <a:cxn ang="0">
                  <a:pos x="113" y="1314"/>
                </a:cxn>
                <a:cxn ang="0">
                  <a:pos x="6220" y="1314"/>
                </a:cxn>
                <a:cxn ang="0">
                  <a:pos x="5551" y="85"/>
                </a:cxn>
              </a:cxnLst>
              <a:rect l="0" t="0" r="r" b="b"/>
              <a:pathLst>
                <a:path w="6340" h="1399">
                  <a:moveTo>
                    <a:pt x="757" y="0"/>
                  </a:moveTo>
                  <a:lnTo>
                    <a:pt x="5576" y="0"/>
                  </a:lnTo>
                  <a:cubicBezTo>
                    <a:pt x="5593" y="0"/>
                    <a:pt x="5608" y="11"/>
                    <a:pt x="5615" y="26"/>
                  </a:cubicBezTo>
                  <a:lnTo>
                    <a:pt x="6329" y="1336"/>
                  </a:lnTo>
                  <a:cubicBezTo>
                    <a:pt x="6340" y="1357"/>
                    <a:pt x="6332" y="1382"/>
                    <a:pt x="6312" y="1394"/>
                  </a:cubicBezTo>
                  <a:cubicBezTo>
                    <a:pt x="6305" y="1397"/>
                    <a:pt x="6298" y="1399"/>
                    <a:pt x="6292" y="1399"/>
                  </a:cubicBezTo>
                  <a:lnTo>
                    <a:pt x="6292" y="1399"/>
                  </a:lnTo>
                  <a:lnTo>
                    <a:pt x="42" y="1399"/>
                  </a:lnTo>
                  <a:cubicBezTo>
                    <a:pt x="19" y="1399"/>
                    <a:pt x="0" y="1380"/>
                    <a:pt x="0" y="1357"/>
                  </a:cubicBezTo>
                  <a:cubicBezTo>
                    <a:pt x="0" y="1348"/>
                    <a:pt x="2" y="1340"/>
                    <a:pt x="7" y="1333"/>
                  </a:cubicBezTo>
                  <a:lnTo>
                    <a:pt x="720" y="23"/>
                  </a:lnTo>
                  <a:cubicBezTo>
                    <a:pt x="728" y="9"/>
                    <a:pt x="743" y="1"/>
                    <a:pt x="757" y="1"/>
                  </a:cubicBezTo>
                  <a:lnTo>
                    <a:pt x="757" y="0"/>
                  </a:lnTo>
                  <a:close/>
                  <a:moveTo>
                    <a:pt x="5551" y="85"/>
                  </a:moveTo>
                  <a:lnTo>
                    <a:pt x="782" y="85"/>
                  </a:lnTo>
                  <a:lnTo>
                    <a:pt x="113" y="1314"/>
                  </a:lnTo>
                  <a:lnTo>
                    <a:pt x="6220" y="1314"/>
                  </a:lnTo>
                  <a:lnTo>
                    <a:pt x="5551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2502" y="2190"/>
              <a:ext cx="1114" cy="3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3928" y="0"/>
                </a:cxn>
                <a:cxn ang="0">
                  <a:pos x="4290" y="664"/>
                </a:cxn>
                <a:cxn ang="0">
                  <a:pos x="4643" y="1314"/>
                </a:cxn>
                <a:cxn ang="0">
                  <a:pos x="0" y="1314"/>
                </a:cxn>
                <a:cxn ang="0">
                  <a:pos x="354" y="664"/>
                </a:cxn>
                <a:cxn ang="0">
                  <a:pos x="716" y="0"/>
                </a:cxn>
              </a:cxnLst>
              <a:rect l="0" t="0" r="r" b="b"/>
              <a:pathLst>
                <a:path w="4643" h="1314">
                  <a:moveTo>
                    <a:pt x="716" y="0"/>
                  </a:moveTo>
                  <a:lnTo>
                    <a:pt x="3928" y="0"/>
                  </a:lnTo>
                  <a:lnTo>
                    <a:pt x="4290" y="664"/>
                  </a:lnTo>
                  <a:lnTo>
                    <a:pt x="4643" y="1314"/>
                  </a:lnTo>
                  <a:lnTo>
                    <a:pt x="0" y="1314"/>
                  </a:lnTo>
                  <a:lnTo>
                    <a:pt x="354" y="664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4" name="Freeform 15"/>
            <p:cNvSpPr>
              <a:spLocks noEditPoints="1"/>
            </p:cNvSpPr>
            <p:nvPr/>
          </p:nvSpPr>
          <p:spPr bwMode="auto">
            <a:xfrm>
              <a:off x="2492" y="2180"/>
              <a:ext cx="1136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3970" y="0"/>
                </a:cxn>
                <a:cxn ang="0">
                  <a:pos x="4009" y="25"/>
                </a:cxn>
                <a:cxn ang="0">
                  <a:pos x="4369" y="686"/>
                </a:cxn>
                <a:cxn ang="0">
                  <a:pos x="4722" y="1336"/>
                </a:cxn>
                <a:cxn ang="0">
                  <a:pos x="4706" y="1393"/>
                </a:cxn>
                <a:cxn ang="0">
                  <a:pos x="4685" y="1398"/>
                </a:cxn>
                <a:cxn ang="0">
                  <a:pos x="4685" y="1398"/>
                </a:cxn>
                <a:cxn ang="0">
                  <a:pos x="42" y="1398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359" y="686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3945" y="85"/>
                </a:cxn>
                <a:cxn ang="0">
                  <a:pos x="783" y="85"/>
                </a:cxn>
                <a:cxn ang="0">
                  <a:pos x="433" y="726"/>
                </a:cxn>
                <a:cxn ang="0">
                  <a:pos x="113" y="1314"/>
                </a:cxn>
                <a:cxn ang="0">
                  <a:pos x="4614" y="1314"/>
                </a:cxn>
                <a:cxn ang="0">
                  <a:pos x="4294" y="726"/>
                </a:cxn>
                <a:cxn ang="0">
                  <a:pos x="3945" y="85"/>
                </a:cxn>
              </a:cxnLst>
              <a:rect l="0" t="0" r="r" b="b"/>
              <a:pathLst>
                <a:path w="4734" h="1398">
                  <a:moveTo>
                    <a:pt x="758" y="0"/>
                  </a:moveTo>
                  <a:lnTo>
                    <a:pt x="3970" y="0"/>
                  </a:lnTo>
                  <a:cubicBezTo>
                    <a:pt x="3987" y="0"/>
                    <a:pt x="4002" y="10"/>
                    <a:pt x="4009" y="25"/>
                  </a:cubicBezTo>
                  <a:lnTo>
                    <a:pt x="4369" y="686"/>
                  </a:lnTo>
                  <a:lnTo>
                    <a:pt x="4722" y="1336"/>
                  </a:lnTo>
                  <a:cubicBezTo>
                    <a:pt x="4734" y="1356"/>
                    <a:pt x="4726" y="1382"/>
                    <a:pt x="4706" y="1393"/>
                  </a:cubicBezTo>
                  <a:cubicBezTo>
                    <a:pt x="4699" y="1397"/>
                    <a:pt x="4692" y="1398"/>
                    <a:pt x="4685" y="1398"/>
                  </a:cubicBezTo>
                  <a:lnTo>
                    <a:pt x="4685" y="1398"/>
                  </a:lnTo>
                  <a:lnTo>
                    <a:pt x="42" y="1398"/>
                  </a:lnTo>
                  <a:cubicBezTo>
                    <a:pt x="19" y="1398"/>
                    <a:pt x="0" y="1379"/>
                    <a:pt x="0" y="1356"/>
                  </a:cubicBezTo>
                  <a:cubicBezTo>
                    <a:pt x="0" y="1347"/>
                    <a:pt x="2" y="1339"/>
                    <a:pt x="7" y="1333"/>
                  </a:cubicBezTo>
                  <a:lnTo>
                    <a:pt x="359" y="686"/>
                  </a:lnTo>
                  <a:lnTo>
                    <a:pt x="721" y="22"/>
                  </a:lnTo>
                  <a:cubicBezTo>
                    <a:pt x="728" y="8"/>
                    <a:pt x="743" y="0"/>
                    <a:pt x="758" y="0"/>
                  </a:cubicBezTo>
                  <a:close/>
                  <a:moveTo>
                    <a:pt x="3945" y="85"/>
                  </a:moveTo>
                  <a:lnTo>
                    <a:pt x="783" y="85"/>
                  </a:lnTo>
                  <a:lnTo>
                    <a:pt x="433" y="726"/>
                  </a:lnTo>
                  <a:lnTo>
                    <a:pt x="113" y="1314"/>
                  </a:lnTo>
                  <a:lnTo>
                    <a:pt x="4614" y="1314"/>
                  </a:lnTo>
                  <a:lnTo>
                    <a:pt x="4294" y="726"/>
                  </a:lnTo>
                  <a:lnTo>
                    <a:pt x="3945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1749" y="3045"/>
              <a:ext cx="3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PREŽITIE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1749" y="2691"/>
              <a:ext cx="31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ISTOTA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Rectangle 18"/>
            <p:cNvSpPr>
              <a:spLocks noChangeArrowheads="1"/>
            </p:cNvSpPr>
            <p:nvPr/>
          </p:nvSpPr>
          <p:spPr bwMode="auto">
            <a:xfrm>
              <a:off x="1749" y="2331"/>
              <a:ext cx="312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SPOLO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2013" y="2331"/>
              <a:ext cx="25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ČNOS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Rectangle 20"/>
            <p:cNvSpPr>
              <a:spLocks noChangeArrowheads="1"/>
            </p:cNvSpPr>
            <p:nvPr/>
          </p:nvSpPr>
          <p:spPr bwMode="auto">
            <a:xfrm>
              <a:off x="2235" y="2331"/>
              <a:ext cx="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Ť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5" name="BlokTextu 34"/>
          <p:cNvSpPr txBox="1"/>
          <p:nvPr/>
        </p:nvSpPr>
        <p:spPr>
          <a:xfrm>
            <a:off x="357158" y="1071546"/>
            <a:ext cx="62865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000" b="1" dirty="0" smtClean="0"/>
              <a:t>Ak neuspejem, unikám do zábavy a „spoločenského života“</a:t>
            </a:r>
          </a:p>
        </p:txBody>
      </p:sp>
      <p:pic>
        <p:nvPicPr>
          <p:cNvPr id="34" name="Obrázok 33" descr="Smoking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786182" y="2409635"/>
            <a:ext cx="5357818" cy="44483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PRESNE o tomto je HRIECH</a:t>
            </a:r>
            <a:endParaRPr lang="sk-SK" sz="4800" b="1" dirty="0">
              <a:solidFill>
                <a:srgbClr val="663300"/>
              </a:solidFill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57158" y="3000372"/>
            <a:ext cx="3629025" cy="3417887"/>
            <a:chOff x="1737" y="1083"/>
            <a:chExt cx="2286" cy="2153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37" y="1083"/>
              <a:ext cx="2286" cy="2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115" y="2901"/>
              <a:ext cx="1889" cy="316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7154" y="0"/>
                </a:cxn>
                <a:cxn ang="0">
                  <a:pos x="7870" y="1314"/>
                </a:cxn>
                <a:cxn ang="0">
                  <a:pos x="0" y="1314"/>
                </a:cxn>
                <a:cxn ang="0">
                  <a:pos x="715" y="0"/>
                </a:cxn>
              </a:cxnLst>
              <a:rect l="0" t="0" r="r" b="b"/>
              <a:pathLst>
                <a:path w="7870" h="1314">
                  <a:moveTo>
                    <a:pt x="715" y="0"/>
                  </a:moveTo>
                  <a:lnTo>
                    <a:pt x="7154" y="0"/>
                  </a:lnTo>
                  <a:lnTo>
                    <a:pt x="7870" y="1314"/>
                  </a:lnTo>
                  <a:lnTo>
                    <a:pt x="0" y="131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EEFB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2104" y="2891"/>
              <a:ext cx="1911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7197" y="0"/>
                </a:cxn>
                <a:cxn ang="0">
                  <a:pos x="7236" y="26"/>
                </a:cxn>
                <a:cxn ang="0">
                  <a:pos x="7950" y="1336"/>
                </a:cxn>
                <a:cxn ang="0">
                  <a:pos x="7933" y="1393"/>
                </a:cxn>
                <a:cxn ang="0">
                  <a:pos x="7913" y="1398"/>
                </a:cxn>
                <a:cxn ang="0">
                  <a:pos x="7913" y="1399"/>
                </a:cxn>
                <a:cxn ang="0">
                  <a:pos x="43" y="1399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7172" y="85"/>
                </a:cxn>
                <a:cxn ang="0">
                  <a:pos x="783" y="85"/>
                </a:cxn>
                <a:cxn ang="0">
                  <a:pos x="114" y="1314"/>
                </a:cxn>
                <a:cxn ang="0">
                  <a:pos x="7842" y="1314"/>
                </a:cxn>
                <a:cxn ang="0">
                  <a:pos x="7172" y="85"/>
                </a:cxn>
              </a:cxnLst>
              <a:rect l="0" t="0" r="r" b="b"/>
              <a:pathLst>
                <a:path w="7961" h="1399">
                  <a:moveTo>
                    <a:pt x="758" y="0"/>
                  </a:moveTo>
                  <a:lnTo>
                    <a:pt x="7197" y="0"/>
                  </a:lnTo>
                  <a:cubicBezTo>
                    <a:pt x="7215" y="0"/>
                    <a:pt x="7230" y="11"/>
                    <a:pt x="7236" y="26"/>
                  </a:cubicBezTo>
                  <a:lnTo>
                    <a:pt x="7950" y="1336"/>
                  </a:lnTo>
                  <a:cubicBezTo>
                    <a:pt x="7961" y="1356"/>
                    <a:pt x="7953" y="1382"/>
                    <a:pt x="7933" y="1393"/>
                  </a:cubicBezTo>
                  <a:cubicBezTo>
                    <a:pt x="7927" y="1397"/>
                    <a:pt x="7920" y="1398"/>
                    <a:pt x="7913" y="1398"/>
                  </a:cubicBezTo>
                  <a:lnTo>
                    <a:pt x="7913" y="1399"/>
                  </a:lnTo>
                  <a:lnTo>
                    <a:pt x="43" y="1399"/>
                  </a:lnTo>
                  <a:cubicBezTo>
                    <a:pt x="19" y="1399"/>
                    <a:pt x="0" y="1380"/>
                    <a:pt x="0" y="1356"/>
                  </a:cubicBezTo>
                  <a:cubicBezTo>
                    <a:pt x="0" y="1348"/>
                    <a:pt x="3" y="1340"/>
                    <a:pt x="7" y="1333"/>
                  </a:cubicBezTo>
                  <a:lnTo>
                    <a:pt x="721" y="22"/>
                  </a:lnTo>
                  <a:cubicBezTo>
                    <a:pt x="729" y="8"/>
                    <a:pt x="743" y="0"/>
                    <a:pt x="758" y="0"/>
                  </a:cubicBezTo>
                  <a:close/>
                  <a:moveTo>
                    <a:pt x="7172" y="85"/>
                  </a:moveTo>
                  <a:lnTo>
                    <a:pt x="783" y="85"/>
                  </a:lnTo>
                  <a:lnTo>
                    <a:pt x="114" y="1314"/>
                  </a:lnTo>
                  <a:lnTo>
                    <a:pt x="7842" y="1314"/>
                  </a:lnTo>
                  <a:lnTo>
                    <a:pt x="7172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2309" y="2544"/>
              <a:ext cx="1500" cy="316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5534" y="0"/>
                </a:cxn>
                <a:cxn ang="0">
                  <a:pos x="6250" y="1314"/>
                </a:cxn>
                <a:cxn ang="0">
                  <a:pos x="0" y="1314"/>
                </a:cxn>
                <a:cxn ang="0">
                  <a:pos x="715" y="0"/>
                </a:cxn>
              </a:cxnLst>
              <a:rect l="0" t="0" r="r" b="b"/>
              <a:pathLst>
                <a:path w="6250" h="1314">
                  <a:moveTo>
                    <a:pt x="715" y="0"/>
                  </a:moveTo>
                  <a:lnTo>
                    <a:pt x="5534" y="0"/>
                  </a:lnTo>
                  <a:lnTo>
                    <a:pt x="6250" y="1314"/>
                  </a:lnTo>
                  <a:lnTo>
                    <a:pt x="0" y="131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2299" y="2534"/>
              <a:ext cx="1522" cy="336"/>
            </a:xfrm>
            <a:custGeom>
              <a:avLst/>
              <a:gdLst/>
              <a:ahLst/>
              <a:cxnLst>
                <a:cxn ang="0">
                  <a:pos x="757" y="0"/>
                </a:cxn>
                <a:cxn ang="0">
                  <a:pos x="5576" y="0"/>
                </a:cxn>
                <a:cxn ang="0">
                  <a:pos x="5615" y="26"/>
                </a:cxn>
                <a:cxn ang="0">
                  <a:pos x="6329" y="1336"/>
                </a:cxn>
                <a:cxn ang="0">
                  <a:pos x="6312" y="1394"/>
                </a:cxn>
                <a:cxn ang="0">
                  <a:pos x="6292" y="1399"/>
                </a:cxn>
                <a:cxn ang="0">
                  <a:pos x="6292" y="1399"/>
                </a:cxn>
                <a:cxn ang="0">
                  <a:pos x="42" y="1399"/>
                </a:cxn>
                <a:cxn ang="0">
                  <a:pos x="0" y="1357"/>
                </a:cxn>
                <a:cxn ang="0">
                  <a:pos x="7" y="1333"/>
                </a:cxn>
                <a:cxn ang="0">
                  <a:pos x="720" y="23"/>
                </a:cxn>
                <a:cxn ang="0">
                  <a:pos x="757" y="1"/>
                </a:cxn>
                <a:cxn ang="0">
                  <a:pos x="757" y="0"/>
                </a:cxn>
                <a:cxn ang="0">
                  <a:pos x="5551" y="85"/>
                </a:cxn>
                <a:cxn ang="0">
                  <a:pos x="782" y="85"/>
                </a:cxn>
                <a:cxn ang="0">
                  <a:pos x="113" y="1314"/>
                </a:cxn>
                <a:cxn ang="0">
                  <a:pos x="6220" y="1314"/>
                </a:cxn>
                <a:cxn ang="0">
                  <a:pos x="5551" y="85"/>
                </a:cxn>
              </a:cxnLst>
              <a:rect l="0" t="0" r="r" b="b"/>
              <a:pathLst>
                <a:path w="6340" h="1399">
                  <a:moveTo>
                    <a:pt x="757" y="0"/>
                  </a:moveTo>
                  <a:lnTo>
                    <a:pt x="5576" y="0"/>
                  </a:lnTo>
                  <a:cubicBezTo>
                    <a:pt x="5593" y="0"/>
                    <a:pt x="5608" y="11"/>
                    <a:pt x="5615" y="26"/>
                  </a:cubicBezTo>
                  <a:lnTo>
                    <a:pt x="6329" y="1336"/>
                  </a:lnTo>
                  <a:cubicBezTo>
                    <a:pt x="6340" y="1357"/>
                    <a:pt x="6332" y="1382"/>
                    <a:pt x="6312" y="1394"/>
                  </a:cubicBezTo>
                  <a:cubicBezTo>
                    <a:pt x="6305" y="1397"/>
                    <a:pt x="6298" y="1399"/>
                    <a:pt x="6292" y="1399"/>
                  </a:cubicBezTo>
                  <a:lnTo>
                    <a:pt x="6292" y="1399"/>
                  </a:lnTo>
                  <a:lnTo>
                    <a:pt x="42" y="1399"/>
                  </a:lnTo>
                  <a:cubicBezTo>
                    <a:pt x="19" y="1399"/>
                    <a:pt x="0" y="1380"/>
                    <a:pt x="0" y="1357"/>
                  </a:cubicBezTo>
                  <a:cubicBezTo>
                    <a:pt x="0" y="1348"/>
                    <a:pt x="2" y="1340"/>
                    <a:pt x="7" y="1333"/>
                  </a:cubicBezTo>
                  <a:lnTo>
                    <a:pt x="720" y="23"/>
                  </a:lnTo>
                  <a:cubicBezTo>
                    <a:pt x="728" y="9"/>
                    <a:pt x="743" y="1"/>
                    <a:pt x="757" y="1"/>
                  </a:cubicBezTo>
                  <a:lnTo>
                    <a:pt x="757" y="0"/>
                  </a:lnTo>
                  <a:close/>
                  <a:moveTo>
                    <a:pt x="5551" y="85"/>
                  </a:moveTo>
                  <a:lnTo>
                    <a:pt x="782" y="85"/>
                  </a:lnTo>
                  <a:lnTo>
                    <a:pt x="113" y="1314"/>
                  </a:lnTo>
                  <a:lnTo>
                    <a:pt x="6220" y="1314"/>
                  </a:lnTo>
                  <a:lnTo>
                    <a:pt x="5551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1749" y="3045"/>
              <a:ext cx="3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PREŽITIE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Rectangle 17"/>
            <p:cNvSpPr>
              <a:spLocks noChangeArrowheads="1"/>
            </p:cNvSpPr>
            <p:nvPr/>
          </p:nvSpPr>
          <p:spPr bwMode="auto">
            <a:xfrm>
              <a:off x="1749" y="2691"/>
              <a:ext cx="318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ISTOTA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5" name="BlokTextu 34"/>
          <p:cNvSpPr txBox="1"/>
          <p:nvPr/>
        </p:nvSpPr>
        <p:spPr>
          <a:xfrm>
            <a:off x="357158" y="1071546"/>
            <a:ext cx="5429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000" b="1" dirty="0" smtClean="0"/>
              <a:t>Ak neuspejem, uchyľujem sa k majetku, vlastneniu, k veciam, „koníčkom“,…</a:t>
            </a:r>
          </a:p>
        </p:txBody>
      </p:sp>
      <p:pic>
        <p:nvPicPr>
          <p:cNvPr id="30" name="Obrázok 29" descr="DievcaVAut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14942" y="1363540"/>
            <a:ext cx="3929058" cy="54944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PRESNE o tomto je HRIECH</a:t>
            </a:r>
            <a:endParaRPr lang="sk-SK" sz="4800" b="1" dirty="0">
              <a:solidFill>
                <a:srgbClr val="663300"/>
              </a:solidFill>
            </a:endParaRPr>
          </a:p>
        </p:txBody>
      </p:sp>
      <p:grpSp>
        <p:nvGrpSpPr>
          <p:cNvPr id="2" name="Group 5"/>
          <p:cNvGrpSpPr>
            <a:grpSpLocks noChangeAspect="1"/>
          </p:cNvGrpSpPr>
          <p:nvPr/>
        </p:nvGrpSpPr>
        <p:grpSpPr bwMode="auto">
          <a:xfrm>
            <a:off x="357158" y="3000372"/>
            <a:ext cx="3629025" cy="3417887"/>
            <a:chOff x="1737" y="1083"/>
            <a:chExt cx="2286" cy="2153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/>
          </p:nvSpPr>
          <p:spPr bwMode="auto">
            <a:xfrm>
              <a:off x="1737" y="1083"/>
              <a:ext cx="2286" cy="2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115" y="2901"/>
              <a:ext cx="1889" cy="316"/>
            </a:xfrm>
            <a:custGeom>
              <a:avLst/>
              <a:gdLst/>
              <a:ahLst/>
              <a:cxnLst>
                <a:cxn ang="0">
                  <a:pos x="715" y="0"/>
                </a:cxn>
                <a:cxn ang="0">
                  <a:pos x="7154" y="0"/>
                </a:cxn>
                <a:cxn ang="0">
                  <a:pos x="7870" y="1314"/>
                </a:cxn>
                <a:cxn ang="0">
                  <a:pos x="0" y="1314"/>
                </a:cxn>
                <a:cxn ang="0">
                  <a:pos x="715" y="0"/>
                </a:cxn>
              </a:cxnLst>
              <a:rect l="0" t="0" r="r" b="b"/>
              <a:pathLst>
                <a:path w="7870" h="1314">
                  <a:moveTo>
                    <a:pt x="715" y="0"/>
                  </a:moveTo>
                  <a:lnTo>
                    <a:pt x="7154" y="0"/>
                  </a:lnTo>
                  <a:lnTo>
                    <a:pt x="7870" y="1314"/>
                  </a:lnTo>
                  <a:lnTo>
                    <a:pt x="0" y="1314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2104" y="2891"/>
              <a:ext cx="1911" cy="336"/>
            </a:xfrm>
            <a:custGeom>
              <a:avLst/>
              <a:gdLst/>
              <a:ahLst/>
              <a:cxnLst>
                <a:cxn ang="0">
                  <a:pos x="758" y="0"/>
                </a:cxn>
                <a:cxn ang="0">
                  <a:pos x="7197" y="0"/>
                </a:cxn>
                <a:cxn ang="0">
                  <a:pos x="7236" y="26"/>
                </a:cxn>
                <a:cxn ang="0">
                  <a:pos x="7950" y="1336"/>
                </a:cxn>
                <a:cxn ang="0">
                  <a:pos x="7933" y="1393"/>
                </a:cxn>
                <a:cxn ang="0">
                  <a:pos x="7913" y="1398"/>
                </a:cxn>
                <a:cxn ang="0">
                  <a:pos x="7913" y="1399"/>
                </a:cxn>
                <a:cxn ang="0">
                  <a:pos x="43" y="1399"/>
                </a:cxn>
                <a:cxn ang="0">
                  <a:pos x="0" y="1356"/>
                </a:cxn>
                <a:cxn ang="0">
                  <a:pos x="7" y="1333"/>
                </a:cxn>
                <a:cxn ang="0">
                  <a:pos x="721" y="22"/>
                </a:cxn>
                <a:cxn ang="0">
                  <a:pos x="758" y="0"/>
                </a:cxn>
                <a:cxn ang="0">
                  <a:pos x="7172" y="85"/>
                </a:cxn>
                <a:cxn ang="0">
                  <a:pos x="783" y="85"/>
                </a:cxn>
                <a:cxn ang="0">
                  <a:pos x="114" y="1314"/>
                </a:cxn>
                <a:cxn ang="0">
                  <a:pos x="7842" y="1314"/>
                </a:cxn>
                <a:cxn ang="0">
                  <a:pos x="7172" y="85"/>
                </a:cxn>
              </a:cxnLst>
              <a:rect l="0" t="0" r="r" b="b"/>
              <a:pathLst>
                <a:path w="7961" h="1399">
                  <a:moveTo>
                    <a:pt x="758" y="0"/>
                  </a:moveTo>
                  <a:lnTo>
                    <a:pt x="7197" y="0"/>
                  </a:lnTo>
                  <a:cubicBezTo>
                    <a:pt x="7215" y="0"/>
                    <a:pt x="7230" y="11"/>
                    <a:pt x="7236" y="26"/>
                  </a:cubicBezTo>
                  <a:lnTo>
                    <a:pt x="7950" y="1336"/>
                  </a:lnTo>
                  <a:cubicBezTo>
                    <a:pt x="7961" y="1356"/>
                    <a:pt x="7953" y="1382"/>
                    <a:pt x="7933" y="1393"/>
                  </a:cubicBezTo>
                  <a:cubicBezTo>
                    <a:pt x="7927" y="1397"/>
                    <a:pt x="7920" y="1398"/>
                    <a:pt x="7913" y="1398"/>
                  </a:cubicBezTo>
                  <a:lnTo>
                    <a:pt x="7913" y="1399"/>
                  </a:lnTo>
                  <a:lnTo>
                    <a:pt x="43" y="1399"/>
                  </a:lnTo>
                  <a:cubicBezTo>
                    <a:pt x="19" y="1399"/>
                    <a:pt x="0" y="1380"/>
                    <a:pt x="0" y="1356"/>
                  </a:cubicBezTo>
                  <a:cubicBezTo>
                    <a:pt x="0" y="1348"/>
                    <a:pt x="3" y="1340"/>
                    <a:pt x="7" y="1333"/>
                  </a:cubicBezTo>
                  <a:lnTo>
                    <a:pt x="721" y="22"/>
                  </a:lnTo>
                  <a:cubicBezTo>
                    <a:pt x="729" y="8"/>
                    <a:pt x="743" y="0"/>
                    <a:pt x="758" y="0"/>
                  </a:cubicBezTo>
                  <a:close/>
                  <a:moveTo>
                    <a:pt x="7172" y="85"/>
                  </a:moveTo>
                  <a:lnTo>
                    <a:pt x="783" y="85"/>
                  </a:lnTo>
                  <a:lnTo>
                    <a:pt x="114" y="1314"/>
                  </a:lnTo>
                  <a:lnTo>
                    <a:pt x="7842" y="1314"/>
                  </a:lnTo>
                  <a:lnTo>
                    <a:pt x="7172" y="85"/>
                  </a:lnTo>
                  <a:close/>
                </a:path>
              </a:pathLst>
            </a:custGeom>
            <a:solidFill>
              <a:srgbClr val="14151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k-SK"/>
            </a:p>
          </p:txBody>
        </p:sp>
        <p:sp>
          <p:nvSpPr>
            <p:cNvPr id="25" name="Rectangle 16"/>
            <p:cNvSpPr>
              <a:spLocks noChangeArrowheads="1"/>
            </p:cNvSpPr>
            <p:nvPr/>
          </p:nvSpPr>
          <p:spPr bwMode="auto">
            <a:xfrm>
              <a:off x="1749" y="3045"/>
              <a:ext cx="384" cy="1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sk-SK" sz="1000" b="1" i="0" u="none" strike="noStrike" cap="none" normalizeH="0" baseline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itchFamily="34" charset="0"/>
                </a:rPr>
                <a:t>PREŽITIE</a:t>
              </a:r>
              <a:endPara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5" name="BlokTextu 34"/>
          <p:cNvSpPr txBox="1"/>
          <p:nvPr/>
        </p:nvSpPr>
        <p:spPr>
          <a:xfrm>
            <a:off x="357158" y="1071546"/>
            <a:ext cx="54292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000" b="1" dirty="0" smtClean="0"/>
              <a:t>Ak neuspejem, uchyľujem sa k rozkoši, </a:t>
            </a:r>
            <a:r>
              <a:rPr lang="sk-SK" sz="4000" b="1" dirty="0" err="1" smtClean="0"/>
              <a:t>ke</a:t>
            </a:r>
            <a:r>
              <a:rPr lang="sk-SK" sz="4000" b="1" dirty="0" smtClean="0"/>
              <a:t> jedlu, pitiu, sexu, povaľovaniu sa,…</a:t>
            </a:r>
          </a:p>
        </p:txBody>
      </p:sp>
      <p:pic>
        <p:nvPicPr>
          <p:cNvPr id="17" name="Obrázok 16" descr="MuzTucnyJediaci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583751"/>
            <a:ext cx="4143372" cy="6274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Celkom rozšírená predstava…: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57158" y="1000108"/>
            <a:ext cx="592935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Boh si </a:t>
            </a:r>
            <a:r>
              <a:rPr lang="sk-SK" sz="2800" b="1" dirty="0" smtClean="0">
                <a:solidFill>
                  <a:srgbClr val="FF0000"/>
                </a:solidFill>
              </a:rPr>
              <a:t>vymyslí nejaké pravidlá a nariadi</a:t>
            </a:r>
            <a:r>
              <a:rPr lang="sk-SK" sz="2800" b="1" dirty="0" smtClean="0"/>
              <a:t>, aby som ich zachovával.</a:t>
            </a:r>
          </a:p>
          <a:p>
            <a:pPr indent="176213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Ja ich </a:t>
            </a:r>
            <a:r>
              <a:rPr lang="sk-SK" sz="2800" b="1" dirty="0" smtClean="0">
                <a:solidFill>
                  <a:srgbClr val="FF0000"/>
                </a:solidFill>
              </a:rPr>
              <a:t>poruším</a:t>
            </a:r>
            <a:r>
              <a:rPr lang="sk-SK" sz="2800" b="1" dirty="0" smtClean="0"/>
              <a:t>.</a:t>
            </a:r>
          </a:p>
          <a:p>
            <a:pPr indent="176213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Boh na to príde a strašne sa </a:t>
            </a:r>
            <a:r>
              <a:rPr lang="sk-SK" sz="2800" b="1" dirty="0" smtClean="0">
                <a:solidFill>
                  <a:srgbClr val="FF0000"/>
                </a:solidFill>
              </a:rPr>
              <a:t>nahnevá</a:t>
            </a:r>
            <a:r>
              <a:rPr lang="sk-SK" sz="2800" b="1" dirty="0" smtClean="0"/>
              <a:t>. Je do krvi </a:t>
            </a:r>
            <a:r>
              <a:rPr lang="sk-SK" sz="2800" b="1" dirty="0" smtClean="0">
                <a:solidFill>
                  <a:srgbClr val="FF0000"/>
                </a:solidFill>
              </a:rPr>
              <a:t>urazený</a:t>
            </a:r>
            <a:r>
              <a:rPr lang="sk-SK" sz="2800" b="1" dirty="0" smtClean="0"/>
              <a:t>. Rozhodne sa </a:t>
            </a:r>
            <a:r>
              <a:rPr lang="sk-SK" sz="2800" b="1" dirty="0" smtClean="0">
                <a:solidFill>
                  <a:srgbClr val="FF0000"/>
                </a:solidFill>
              </a:rPr>
              <a:t>potrestať</a:t>
            </a:r>
            <a:r>
              <a:rPr lang="sk-SK" sz="2800" b="1" dirty="0" smtClean="0"/>
              <a:t> ma za ne.</a:t>
            </a:r>
          </a:p>
          <a:p>
            <a:pPr indent="176213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Výsledkom je, že: </a:t>
            </a:r>
          </a:p>
          <a:p>
            <a:pPr lvl="1" indent="176213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buď si trest </a:t>
            </a:r>
            <a:r>
              <a:rPr lang="sk-SK" sz="2800" b="1" dirty="0" smtClean="0">
                <a:solidFill>
                  <a:srgbClr val="FF0000"/>
                </a:solidFill>
              </a:rPr>
              <a:t>odpykám</a:t>
            </a:r>
            <a:r>
              <a:rPr lang="sk-SK" sz="2800" b="1" dirty="0" smtClean="0"/>
              <a:t>, </a:t>
            </a:r>
          </a:p>
          <a:p>
            <a:pPr lvl="1" indent="176213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alebo sa pokúsim Boha nejako </a:t>
            </a:r>
            <a:r>
              <a:rPr lang="sk-SK" sz="2800" b="1" dirty="0" smtClean="0">
                <a:solidFill>
                  <a:srgbClr val="FF0000"/>
                </a:solidFill>
              </a:rPr>
              <a:t>uchlácholiť</a:t>
            </a:r>
            <a:r>
              <a:rPr lang="sk-SK" sz="2800" b="1" dirty="0" smtClean="0"/>
              <a:t> a On tak nakoniec od môjho potrestania </a:t>
            </a:r>
            <a:r>
              <a:rPr lang="sk-SK" sz="2800" b="1" dirty="0" smtClean="0">
                <a:solidFill>
                  <a:srgbClr val="FF0000"/>
                </a:solidFill>
              </a:rPr>
              <a:t>upustí</a:t>
            </a:r>
            <a:r>
              <a:rPr lang="sk-SK" sz="2800" b="1" dirty="0" smtClean="0"/>
              <a:t>…</a:t>
            </a:r>
          </a:p>
        </p:txBody>
      </p:sp>
      <p:pic>
        <p:nvPicPr>
          <p:cNvPr id="12" name="Obrázok 11" descr="Vyprask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000760" y="2082091"/>
            <a:ext cx="3143240" cy="46330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ok 12" descr="vyhanieZRaja.png"/>
          <p:cNvPicPr>
            <a:picLocks noChangeAspect="1"/>
          </p:cNvPicPr>
          <p:nvPr/>
        </p:nvPicPr>
        <p:blipFill>
          <a:blip r:embed="rId3" cstate="email">
            <a:lum contrast="20000"/>
          </a:blip>
          <a:stretch>
            <a:fillRect/>
          </a:stretch>
        </p:blipFill>
        <p:spPr>
          <a:xfrm>
            <a:off x="5236126" y="-24"/>
            <a:ext cx="3836468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PRESNE o tomto je HRIECH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35" name="BlokTextu 34"/>
          <p:cNvSpPr txBox="1"/>
          <p:nvPr/>
        </p:nvSpPr>
        <p:spPr>
          <a:xfrm>
            <a:off x="357158" y="857232"/>
            <a:ext cx="507209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4000" b="1" dirty="0" smtClean="0"/>
              <a:t>Ale pretože </a:t>
            </a:r>
            <a:r>
              <a:rPr lang="sk-SK" sz="4000" b="1" dirty="0" smtClean="0">
                <a:solidFill>
                  <a:srgbClr val="FF0000"/>
                </a:solidFill>
              </a:rPr>
              <a:t>nič z toho nedokáže nahradiť Boha</a:t>
            </a:r>
            <a:r>
              <a:rPr lang="sk-SK" sz="4000" b="1" dirty="0" smtClean="0"/>
              <a:t>, ani život s Bohom a podľa Boha, výsledkom je večná nespokojnosť – </a:t>
            </a:r>
          </a:p>
          <a:p>
            <a:pPr>
              <a:spcBef>
                <a:spcPts val="1200"/>
              </a:spcBef>
            </a:pPr>
            <a:r>
              <a:rPr lang="sk-SK" sz="13800" b="1" dirty="0" smtClean="0">
                <a:solidFill>
                  <a:srgbClr val="FF0000"/>
                </a:solidFill>
              </a:rPr>
              <a:t>PEKLO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663300"/>
                </a:solidFill>
              </a:rPr>
              <a:t>Celkom rozšírená predstava…: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357158" y="1000108"/>
            <a:ext cx="5929354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6213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Boh si </a:t>
            </a:r>
            <a:r>
              <a:rPr lang="sk-SK" sz="2800" b="1" dirty="0" smtClean="0">
                <a:solidFill>
                  <a:srgbClr val="FF0000"/>
                </a:solidFill>
              </a:rPr>
              <a:t>vymyslí nejaké pravidlá a nariadi</a:t>
            </a:r>
            <a:r>
              <a:rPr lang="sk-SK" sz="2800" b="1" dirty="0" smtClean="0"/>
              <a:t>, aby som ich zachovával.</a:t>
            </a:r>
          </a:p>
          <a:p>
            <a:pPr indent="176213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Ja ich </a:t>
            </a:r>
            <a:r>
              <a:rPr lang="sk-SK" sz="2800" b="1" dirty="0" smtClean="0">
                <a:solidFill>
                  <a:srgbClr val="FF0000"/>
                </a:solidFill>
              </a:rPr>
              <a:t>poruším</a:t>
            </a:r>
            <a:r>
              <a:rPr lang="sk-SK" sz="2800" b="1" dirty="0" smtClean="0"/>
              <a:t>.</a:t>
            </a:r>
          </a:p>
          <a:p>
            <a:pPr indent="176213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Boh na to príde a strašne sa </a:t>
            </a:r>
            <a:r>
              <a:rPr lang="sk-SK" sz="2800" b="1" dirty="0" smtClean="0">
                <a:solidFill>
                  <a:srgbClr val="FF0000"/>
                </a:solidFill>
              </a:rPr>
              <a:t>nahnevá</a:t>
            </a:r>
            <a:r>
              <a:rPr lang="sk-SK" sz="2800" b="1" dirty="0" smtClean="0"/>
              <a:t>. Je do krvi </a:t>
            </a:r>
            <a:r>
              <a:rPr lang="sk-SK" sz="2800" b="1" dirty="0" smtClean="0">
                <a:solidFill>
                  <a:srgbClr val="FF0000"/>
                </a:solidFill>
              </a:rPr>
              <a:t>urazený</a:t>
            </a:r>
            <a:r>
              <a:rPr lang="sk-SK" sz="2800" b="1" dirty="0" smtClean="0"/>
              <a:t>. Rozhodne sa </a:t>
            </a:r>
            <a:r>
              <a:rPr lang="sk-SK" sz="2800" b="1" dirty="0" smtClean="0">
                <a:solidFill>
                  <a:srgbClr val="FF0000"/>
                </a:solidFill>
              </a:rPr>
              <a:t>potrestať</a:t>
            </a:r>
            <a:r>
              <a:rPr lang="sk-SK" sz="2800" b="1" dirty="0" smtClean="0"/>
              <a:t> ma za ne.</a:t>
            </a:r>
          </a:p>
          <a:p>
            <a:pPr indent="176213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Výsledkom je, že: </a:t>
            </a:r>
          </a:p>
          <a:p>
            <a:pPr lvl="1" indent="176213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buď si trest </a:t>
            </a:r>
            <a:r>
              <a:rPr lang="sk-SK" sz="2800" b="1" dirty="0" smtClean="0">
                <a:solidFill>
                  <a:srgbClr val="FF0000"/>
                </a:solidFill>
              </a:rPr>
              <a:t>odpykám</a:t>
            </a:r>
            <a:r>
              <a:rPr lang="sk-SK" sz="2800" b="1" dirty="0" smtClean="0"/>
              <a:t>, </a:t>
            </a:r>
          </a:p>
          <a:p>
            <a:pPr lvl="1" indent="176213">
              <a:spcBef>
                <a:spcPts val="1200"/>
              </a:spcBef>
              <a:buFont typeface="Arial" pitchFamily="34" charset="0"/>
              <a:buChar char="•"/>
            </a:pPr>
            <a:r>
              <a:rPr lang="sk-SK" sz="2800" b="1" dirty="0" smtClean="0"/>
              <a:t>alebo sa pokúsim Boha nejako </a:t>
            </a:r>
            <a:r>
              <a:rPr lang="sk-SK" sz="2800" b="1" dirty="0" smtClean="0">
                <a:solidFill>
                  <a:srgbClr val="FF0000"/>
                </a:solidFill>
              </a:rPr>
              <a:t>uchlácholiť</a:t>
            </a:r>
            <a:r>
              <a:rPr lang="sk-SK" sz="2800" b="1" dirty="0" smtClean="0"/>
              <a:t> a On tak nakoniec od môjho potrestania </a:t>
            </a:r>
            <a:r>
              <a:rPr lang="sk-SK" sz="2800" b="1" dirty="0" smtClean="0">
                <a:solidFill>
                  <a:srgbClr val="FF0000"/>
                </a:solidFill>
              </a:rPr>
              <a:t>upustí</a:t>
            </a:r>
            <a:r>
              <a:rPr lang="sk-SK" sz="2800" b="1" dirty="0" smtClean="0"/>
              <a:t>…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6215074" y="928670"/>
            <a:ext cx="2714644" cy="2143140"/>
            <a:chOff x="1000100" y="928670"/>
            <a:chExt cx="7072362" cy="5286412"/>
          </a:xfrm>
        </p:grpSpPr>
        <p:sp useBgFill="1">
          <p:nvSpPr>
            <p:cNvPr id="13" name="Zaoblený obdĺžnik 12"/>
            <p:cNvSpPr/>
            <p:nvPr/>
          </p:nvSpPr>
          <p:spPr>
            <a:xfrm>
              <a:off x="1000100" y="928670"/>
              <a:ext cx="7072362" cy="5286412"/>
            </a:xfrm>
            <a:prstGeom prst="roundRect">
              <a:avLst>
                <a:gd name="adj" fmla="val 5129"/>
              </a:avLst>
            </a:prstGeom>
            <a:ln w="28575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/>
            </a:p>
          </p:txBody>
        </p:sp>
        <p:sp>
          <p:nvSpPr>
            <p:cNvPr id="14" name="Zaoblený obdĺžnik 13"/>
            <p:cNvSpPr/>
            <p:nvPr/>
          </p:nvSpPr>
          <p:spPr>
            <a:xfrm>
              <a:off x="1071538" y="1000108"/>
              <a:ext cx="6929486" cy="5143536"/>
            </a:xfrm>
            <a:prstGeom prst="roundRect">
              <a:avLst>
                <a:gd name="adj" fmla="val 4131"/>
              </a:avLst>
            </a:prstGeom>
            <a:solidFill>
              <a:srgbClr val="FFFF00"/>
            </a:solidFill>
            <a:ln w="28575">
              <a:solidFill>
                <a:srgbClr val="663300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>
                <a:spcBef>
                  <a:spcPts val="1200"/>
                </a:spcBef>
                <a:buFont typeface="Arial" pitchFamily="34" charset="0"/>
                <a:buChar char="•"/>
              </a:pPr>
              <a:endParaRPr lang="sk-SK" sz="3200" b="1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5" name="BlokTextu 14"/>
          <p:cNvSpPr txBox="1"/>
          <p:nvPr/>
        </p:nvSpPr>
        <p:spPr>
          <a:xfrm>
            <a:off x="6357950" y="1071546"/>
            <a:ext cx="24288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800" b="1" dirty="0" smtClean="0">
                <a:solidFill>
                  <a:srgbClr val="FF0000"/>
                </a:solidFill>
              </a:rPr>
              <a:t>JE TÁTO PREDSTAVA V NIEČOM NESPRÁVNA?</a:t>
            </a:r>
            <a:endParaRPr lang="sk-SK" sz="2800" b="1" dirty="0" smtClean="0"/>
          </a:p>
        </p:txBody>
      </p:sp>
      <p:pic>
        <p:nvPicPr>
          <p:cNvPr id="16" name="Obrázok 15" descr="MuzUkazujuciPrstom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PRÍKLAD</a:t>
            </a:r>
            <a:r>
              <a:rPr lang="sk-SK" sz="4800" b="1" dirty="0" smtClean="0">
                <a:solidFill>
                  <a:srgbClr val="663300"/>
                </a:solidFill>
              </a:rPr>
              <a:t> na lepšie pochopenie: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0" name="Obrázok 9" descr="psd001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58082" y="1000108"/>
            <a:ext cx="1098737" cy="1098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BlokTextu 12"/>
          <p:cNvSpPr txBox="1"/>
          <p:nvPr/>
        </p:nvSpPr>
        <p:spPr>
          <a:xfrm>
            <a:off x="285720" y="1000108"/>
            <a:ext cx="6643734" cy="584775"/>
          </a:xfrm>
          <a:prstGeom prst="rect">
            <a:avLst/>
          </a:prstGeom>
          <a:solidFill>
            <a:srgbClr val="66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chemeClr val="bg1"/>
                </a:solidFill>
              </a:rPr>
              <a:t>OBJEKTÍVNY CIEĽ: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285720" y="1714488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sp>
        <p:nvSpPr>
          <p:cNvPr id="15" name="BlokTextu 14"/>
          <p:cNvSpPr txBox="1"/>
          <p:nvPr/>
        </p:nvSpPr>
        <p:spPr>
          <a:xfrm>
            <a:off x="285720" y="3354779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sp>
        <p:nvSpPr>
          <p:cNvPr id="16" name="BlokTextu 15"/>
          <p:cNvSpPr txBox="1"/>
          <p:nvPr/>
        </p:nvSpPr>
        <p:spPr>
          <a:xfrm>
            <a:off x="285720" y="4995069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pic>
        <p:nvPicPr>
          <p:cNvPr id="18" name="Obrázok 17" descr="Lekark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1128" y="1785926"/>
            <a:ext cx="954724" cy="1474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Obrázok 18" descr="Chlapec svalnaty trup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294511" y="3429000"/>
            <a:ext cx="854077" cy="1482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Obrázok 19" descr="Bratislava er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57" y="5214950"/>
            <a:ext cx="962533" cy="1143008"/>
          </a:xfrm>
          <a:prstGeom prst="rect">
            <a:avLst/>
          </a:prstGeom>
        </p:spPr>
      </p:pic>
      <p:sp>
        <p:nvSpPr>
          <p:cNvPr id="21" name="BlokTextu 20"/>
          <p:cNvSpPr txBox="1"/>
          <p:nvPr/>
        </p:nvSpPr>
        <p:spPr>
          <a:xfrm>
            <a:off x="1285852" y="1928802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sa stať lekárom</a:t>
            </a:r>
          </a:p>
        </p:txBody>
      </p:sp>
      <p:sp>
        <p:nvSpPr>
          <p:cNvPr id="22" name="BlokTextu 21"/>
          <p:cNvSpPr txBox="1"/>
          <p:nvPr/>
        </p:nvSpPr>
        <p:spPr>
          <a:xfrm>
            <a:off x="1285852" y="3357562"/>
            <a:ext cx="1571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mať </a:t>
            </a:r>
            <a:r>
              <a:rPr lang="sk-SK" sz="2400" b="1" dirty="0" err="1" smtClean="0"/>
              <a:t>vymakanú</a:t>
            </a:r>
            <a:r>
              <a:rPr lang="sk-SK" sz="2400" b="1" dirty="0" smtClean="0"/>
              <a:t> postavu</a:t>
            </a:r>
          </a:p>
        </p:txBody>
      </p:sp>
      <p:sp>
        <p:nvSpPr>
          <p:cNvPr id="23" name="BlokTextu 22"/>
          <p:cNvSpPr txBox="1"/>
          <p:nvPr/>
        </p:nvSpPr>
        <p:spPr>
          <a:xfrm>
            <a:off x="1285852" y="5157629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sa dostať do Bratislavy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PRÍKLAD</a:t>
            </a:r>
            <a:r>
              <a:rPr lang="sk-SK" sz="4800" b="1" dirty="0" smtClean="0">
                <a:solidFill>
                  <a:srgbClr val="663300"/>
                </a:solidFill>
              </a:rPr>
              <a:t> na lepšie pochopenie: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0" name="Obrázok 9" descr="psd001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58082" y="1000108"/>
            <a:ext cx="1098737" cy="1098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BlokTextu 12"/>
          <p:cNvSpPr txBox="1"/>
          <p:nvPr/>
        </p:nvSpPr>
        <p:spPr>
          <a:xfrm>
            <a:off x="285720" y="1000108"/>
            <a:ext cx="6643734" cy="584775"/>
          </a:xfrm>
          <a:prstGeom prst="rect">
            <a:avLst/>
          </a:prstGeom>
          <a:solidFill>
            <a:srgbClr val="66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chemeClr val="bg1"/>
                </a:solidFill>
              </a:rPr>
              <a:t>ČO PRE TO MUSÍM NUTNE UROBIŤ?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285720" y="1714488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sp>
        <p:nvSpPr>
          <p:cNvPr id="15" name="BlokTextu 14"/>
          <p:cNvSpPr txBox="1"/>
          <p:nvPr/>
        </p:nvSpPr>
        <p:spPr>
          <a:xfrm>
            <a:off x="285720" y="3354779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sp>
        <p:nvSpPr>
          <p:cNvPr id="16" name="BlokTextu 15"/>
          <p:cNvSpPr txBox="1"/>
          <p:nvPr/>
        </p:nvSpPr>
        <p:spPr>
          <a:xfrm>
            <a:off x="285720" y="4995069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pic>
        <p:nvPicPr>
          <p:cNvPr id="18" name="Obrázok 17" descr="Lekark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1128" y="1785926"/>
            <a:ext cx="954724" cy="1474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Obrázok 18" descr="Chlapec svalnaty trup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294511" y="3429000"/>
            <a:ext cx="854077" cy="1482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Obrázok 19" descr="Bratislava er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57" y="5214950"/>
            <a:ext cx="962533" cy="1143008"/>
          </a:xfrm>
          <a:prstGeom prst="rect">
            <a:avLst/>
          </a:prstGeom>
        </p:spPr>
      </p:pic>
      <p:sp>
        <p:nvSpPr>
          <p:cNvPr id="21" name="BlokTextu 20"/>
          <p:cNvSpPr txBox="1"/>
          <p:nvPr/>
        </p:nvSpPr>
        <p:spPr>
          <a:xfrm>
            <a:off x="1285852" y="1928802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sa stať lekárom</a:t>
            </a:r>
          </a:p>
        </p:txBody>
      </p:sp>
      <p:sp>
        <p:nvSpPr>
          <p:cNvPr id="22" name="BlokTextu 21"/>
          <p:cNvSpPr txBox="1"/>
          <p:nvPr/>
        </p:nvSpPr>
        <p:spPr>
          <a:xfrm>
            <a:off x="1285852" y="3357562"/>
            <a:ext cx="1571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mať </a:t>
            </a:r>
            <a:r>
              <a:rPr lang="sk-SK" sz="2400" b="1" dirty="0" err="1" smtClean="0"/>
              <a:t>vymakanú</a:t>
            </a:r>
            <a:r>
              <a:rPr lang="sk-SK" sz="2400" b="1" dirty="0" smtClean="0"/>
              <a:t> postavu</a:t>
            </a:r>
          </a:p>
        </p:txBody>
      </p:sp>
      <p:sp>
        <p:nvSpPr>
          <p:cNvPr id="23" name="BlokTextu 22"/>
          <p:cNvSpPr txBox="1"/>
          <p:nvPr/>
        </p:nvSpPr>
        <p:spPr>
          <a:xfrm>
            <a:off x="1285852" y="5157629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sa dostať do Bratislavy</a:t>
            </a:r>
          </a:p>
        </p:txBody>
      </p:sp>
      <p:pic>
        <p:nvPicPr>
          <p:cNvPr id="17" name="Obrázok 16" descr="MuzUkazujuciPrstom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PRÍKLAD</a:t>
            </a:r>
            <a:r>
              <a:rPr lang="sk-SK" sz="4800" b="1" dirty="0" smtClean="0">
                <a:solidFill>
                  <a:srgbClr val="663300"/>
                </a:solidFill>
              </a:rPr>
              <a:t> na lepšie pochopenie: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0" name="Obrázok 9" descr="psd001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58082" y="1000108"/>
            <a:ext cx="1098737" cy="1098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BlokTextu 12"/>
          <p:cNvSpPr txBox="1"/>
          <p:nvPr/>
        </p:nvSpPr>
        <p:spPr>
          <a:xfrm>
            <a:off x="285720" y="1000108"/>
            <a:ext cx="6643734" cy="584775"/>
          </a:xfrm>
          <a:prstGeom prst="rect">
            <a:avLst/>
          </a:prstGeom>
          <a:solidFill>
            <a:srgbClr val="66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chemeClr val="bg1"/>
                </a:solidFill>
              </a:rPr>
              <a:t>ČO PRE TO MUSÍM NUTNE UROBIŤ?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285720" y="1714488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sp>
        <p:nvSpPr>
          <p:cNvPr id="15" name="BlokTextu 14"/>
          <p:cNvSpPr txBox="1"/>
          <p:nvPr/>
        </p:nvSpPr>
        <p:spPr>
          <a:xfrm>
            <a:off x="285720" y="3354779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sp>
        <p:nvSpPr>
          <p:cNvPr id="16" name="BlokTextu 15"/>
          <p:cNvSpPr txBox="1"/>
          <p:nvPr/>
        </p:nvSpPr>
        <p:spPr>
          <a:xfrm>
            <a:off x="285720" y="4995069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pic>
        <p:nvPicPr>
          <p:cNvPr id="18" name="Obrázok 17" descr="Lekark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1128" y="1785926"/>
            <a:ext cx="954724" cy="1474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Obrázok 18" descr="Chlapec svalnaty trup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294511" y="3429000"/>
            <a:ext cx="854077" cy="1482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Obrázok 19" descr="Bratislava er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57" y="5214950"/>
            <a:ext cx="962533" cy="1143008"/>
          </a:xfrm>
          <a:prstGeom prst="rect">
            <a:avLst/>
          </a:prstGeom>
        </p:spPr>
      </p:pic>
      <p:sp>
        <p:nvSpPr>
          <p:cNvPr id="21" name="BlokTextu 20"/>
          <p:cNvSpPr txBox="1"/>
          <p:nvPr/>
        </p:nvSpPr>
        <p:spPr>
          <a:xfrm>
            <a:off x="1285852" y="1928802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sa stať lekárom</a:t>
            </a:r>
          </a:p>
        </p:txBody>
      </p:sp>
      <p:sp>
        <p:nvSpPr>
          <p:cNvPr id="22" name="BlokTextu 21"/>
          <p:cNvSpPr txBox="1"/>
          <p:nvPr/>
        </p:nvSpPr>
        <p:spPr>
          <a:xfrm>
            <a:off x="1285852" y="3357562"/>
            <a:ext cx="1571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mať </a:t>
            </a:r>
            <a:r>
              <a:rPr lang="sk-SK" sz="2400" b="1" dirty="0" err="1" smtClean="0"/>
              <a:t>vymakanú</a:t>
            </a:r>
            <a:r>
              <a:rPr lang="sk-SK" sz="2400" b="1" dirty="0" smtClean="0"/>
              <a:t> postavu</a:t>
            </a:r>
          </a:p>
        </p:txBody>
      </p:sp>
      <p:sp>
        <p:nvSpPr>
          <p:cNvPr id="23" name="BlokTextu 22"/>
          <p:cNvSpPr txBox="1"/>
          <p:nvPr/>
        </p:nvSpPr>
        <p:spPr>
          <a:xfrm>
            <a:off x="1285852" y="5157629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sa dostať do Bratislavy</a:t>
            </a:r>
          </a:p>
        </p:txBody>
      </p:sp>
      <p:sp>
        <p:nvSpPr>
          <p:cNvPr id="24" name="BlokTextu 23"/>
          <p:cNvSpPr txBox="1"/>
          <p:nvPr/>
        </p:nvSpPr>
        <p:spPr>
          <a:xfrm>
            <a:off x="3143240" y="1857364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Vyštudovať lekársku fakultu.</a:t>
            </a:r>
          </a:p>
        </p:txBody>
      </p:sp>
      <p:sp>
        <p:nvSpPr>
          <p:cNvPr id="25" name="BlokTextu 24"/>
          <p:cNvSpPr txBox="1"/>
          <p:nvPr/>
        </p:nvSpPr>
        <p:spPr>
          <a:xfrm>
            <a:off x="3143240" y="350043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Tvrdo cvičiť a správne sa stravovať.</a:t>
            </a:r>
          </a:p>
        </p:txBody>
      </p:sp>
      <p:sp>
        <p:nvSpPr>
          <p:cNvPr id="26" name="BlokTextu 25"/>
          <p:cNvSpPr txBox="1"/>
          <p:nvPr/>
        </p:nvSpPr>
        <p:spPr>
          <a:xfrm>
            <a:off x="3143240" y="5143512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Cestovať do Bratislavy.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>
            <a:off x="7072330" y="0"/>
            <a:ext cx="1643074" cy="6858000"/>
          </a:xfrm>
          <a:prstGeom prst="rect">
            <a:avLst/>
          </a:prstGeom>
          <a:solidFill>
            <a:srgbClr val="663300">
              <a:alpha val="3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7" name="Rovná spojnica 6"/>
          <p:cNvCxnSpPr/>
          <p:nvPr/>
        </p:nvCxnSpPr>
        <p:spPr>
          <a:xfrm>
            <a:off x="214282" y="857232"/>
            <a:ext cx="8715436" cy="0"/>
          </a:xfrm>
          <a:prstGeom prst="line">
            <a:avLst/>
          </a:prstGeom>
          <a:ln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BlokTextu 7"/>
          <p:cNvSpPr txBox="1"/>
          <p:nvPr/>
        </p:nvSpPr>
        <p:spPr>
          <a:xfrm>
            <a:off x="152858" y="71414"/>
            <a:ext cx="88482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 smtClean="0">
                <a:solidFill>
                  <a:srgbClr val="FF0000"/>
                </a:solidFill>
              </a:rPr>
              <a:t>PRÍKLAD</a:t>
            </a:r>
            <a:r>
              <a:rPr lang="sk-SK" sz="4800" b="1" dirty="0" smtClean="0">
                <a:solidFill>
                  <a:srgbClr val="663300"/>
                </a:solidFill>
              </a:rPr>
              <a:t> na lepšie pochopenie:</a:t>
            </a:r>
            <a:endParaRPr lang="sk-SK" sz="4800" b="1" dirty="0">
              <a:solidFill>
                <a:srgbClr val="663300"/>
              </a:solidFill>
            </a:endParaRPr>
          </a:p>
        </p:txBody>
      </p:sp>
      <p:pic>
        <p:nvPicPr>
          <p:cNvPr id="10" name="Obrázok 9" descr="psd0016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58082" y="1000108"/>
            <a:ext cx="1098737" cy="1098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BlokTextu 12"/>
          <p:cNvSpPr txBox="1"/>
          <p:nvPr/>
        </p:nvSpPr>
        <p:spPr>
          <a:xfrm>
            <a:off x="285720" y="1000108"/>
            <a:ext cx="6643734" cy="584775"/>
          </a:xfrm>
          <a:prstGeom prst="rect">
            <a:avLst/>
          </a:prstGeom>
          <a:solidFill>
            <a:srgbClr val="6633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3200" b="1" dirty="0" smtClean="0">
                <a:solidFill>
                  <a:schemeClr val="bg1"/>
                </a:solidFill>
              </a:rPr>
              <a:t>AK TO SPLNÍM – AKÁ BUDE ODMENA?</a:t>
            </a:r>
          </a:p>
        </p:txBody>
      </p:sp>
      <p:sp>
        <p:nvSpPr>
          <p:cNvPr id="14" name="BlokTextu 13"/>
          <p:cNvSpPr txBox="1"/>
          <p:nvPr/>
        </p:nvSpPr>
        <p:spPr>
          <a:xfrm>
            <a:off x="285720" y="1714488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sp>
        <p:nvSpPr>
          <p:cNvPr id="15" name="BlokTextu 14"/>
          <p:cNvSpPr txBox="1"/>
          <p:nvPr/>
        </p:nvSpPr>
        <p:spPr>
          <a:xfrm>
            <a:off x="285720" y="3354779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sp>
        <p:nvSpPr>
          <p:cNvPr id="16" name="BlokTextu 15"/>
          <p:cNvSpPr txBox="1"/>
          <p:nvPr/>
        </p:nvSpPr>
        <p:spPr>
          <a:xfrm>
            <a:off x="285720" y="4995069"/>
            <a:ext cx="2714644" cy="1577203"/>
          </a:xfrm>
          <a:prstGeom prst="rect">
            <a:avLst/>
          </a:prstGeom>
          <a:solidFill>
            <a:schemeClr val="bg1"/>
          </a:solidFill>
          <a:ln w="28575">
            <a:solidFill>
              <a:srgbClr val="663300"/>
            </a:solidFill>
          </a:ln>
        </p:spPr>
        <p:txBody>
          <a:bodyPr wrap="square" rtlCol="0">
            <a:noAutofit/>
          </a:bodyPr>
          <a:lstStyle/>
          <a:p>
            <a:pPr>
              <a:spcBef>
                <a:spcPts val="1200"/>
              </a:spcBef>
            </a:pPr>
            <a:endParaRPr lang="sk-SK" sz="2400" b="1" dirty="0" smtClean="0"/>
          </a:p>
        </p:txBody>
      </p:sp>
      <p:pic>
        <p:nvPicPr>
          <p:cNvPr id="18" name="Obrázok 17" descr="Lekarka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31128" y="1785926"/>
            <a:ext cx="954724" cy="1474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Obrázok 18" descr="Chlapec svalnaty trup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flipH="1">
            <a:off x="294511" y="3429000"/>
            <a:ext cx="854077" cy="1482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Obrázok 19" descr="Bratislava erb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7157" y="5214950"/>
            <a:ext cx="962533" cy="1143008"/>
          </a:xfrm>
          <a:prstGeom prst="rect">
            <a:avLst/>
          </a:prstGeom>
        </p:spPr>
      </p:pic>
      <p:sp>
        <p:nvSpPr>
          <p:cNvPr id="21" name="BlokTextu 20"/>
          <p:cNvSpPr txBox="1"/>
          <p:nvPr/>
        </p:nvSpPr>
        <p:spPr>
          <a:xfrm>
            <a:off x="1285852" y="1928802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sa stať lekárom</a:t>
            </a:r>
          </a:p>
        </p:txBody>
      </p:sp>
      <p:sp>
        <p:nvSpPr>
          <p:cNvPr id="22" name="BlokTextu 21"/>
          <p:cNvSpPr txBox="1"/>
          <p:nvPr/>
        </p:nvSpPr>
        <p:spPr>
          <a:xfrm>
            <a:off x="1285852" y="3357562"/>
            <a:ext cx="15716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mať </a:t>
            </a:r>
            <a:r>
              <a:rPr lang="sk-SK" sz="2400" b="1" dirty="0" err="1" smtClean="0"/>
              <a:t>vymakanú</a:t>
            </a:r>
            <a:r>
              <a:rPr lang="sk-SK" sz="2400" b="1" dirty="0" smtClean="0"/>
              <a:t> postavu</a:t>
            </a:r>
          </a:p>
        </p:txBody>
      </p:sp>
      <p:sp>
        <p:nvSpPr>
          <p:cNvPr id="23" name="BlokTextu 22"/>
          <p:cNvSpPr txBox="1"/>
          <p:nvPr/>
        </p:nvSpPr>
        <p:spPr>
          <a:xfrm>
            <a:off x="1285852" y="5157629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Chcem sa dostať do Bratislavy</a:t>
            </a:r>
          </a:p>
        </p:txBody>
      </p:sp>
      <p:sp>
        <p:nvSpPr>
          <p:cNvPr id="28" name="BlokTextu 27"/>
          <p:cNvSpPr txBox="1"/>
          <p:nvPr/>
        </p:nvSpPr>
        <p:spPr>
          <a:xfrm>
            <a:off x="3143240" y="1857364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Vyštudovať lekársku fakultu.</a:t>
            </a:r>
          </a:p>
        </p:txBody>
      </p:sp>
      <p:sp>
        <p:nvSpPr>
          <p:cNvPr id="29" name="BlokTextu 28"/>
          <p:cNvSpPr txBox="1"/>
          <p:nvPr/>
        </p:nvSpPr>
        <p:spPr>
          <a:xfrm>
            <a:off x="3143240" y="3500438"/>
            <a:ext cx="3643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Tvrdo cvičiť a správne sa stravovať.</a:t>
            </a:r>
          </a:p>
        </p:txBody>
      </p:sp>
      <p:sp>
        <p:nvSpPr>
          <p:cNvPr id="30" name="BlokTextu 29"/>
          <p:cNvSpPr txBox="1"/>
          <p:nvPr/>
        </p:nvSpPr>
        <p:spPr>
          <a:xfrm>
            <a:off x="3143240" y="5143512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k-SK" sz="2400" b="1" dirty="0" smtClean="0"/>
              <a:t>Cestovať do Bratislavy.</a:t>
            </a:r>
          </a:p>
        </p:txBody>
      </p:sp>
      <p:pic>
        <p:nvPicPr>
          <p:cNvPr id="27" name="Obrázok 26" descr="MuzUkazujuciPrstom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572265" y="3488139"/>
            <a:ext cx="2571736" cy="33698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rgbClr val="663300"/>
          </a:solidFill>
        </a:ln>
      </a:spPr>
      <a:bodyPr wrap="square" rtlCol="0" anchor="ctr">
        <a:noAutofit/>
      </a:bodyPr>
      <a:lstStyle>
        <a:defPPr algn="ctr">
          <a:spcBef>
            <a:spcPts val="1200"/>
          </a:spcBef>
          <a:buFont typeface="Arial" pitchFamily="34" charset="0"/>
          <a:buChar char="•"/>
          <a:defRPr sz="3200" b="1" dirty="0" smtClean="0"/>
        </a:defPPr>
      </a:lstStyle>
    </a:spDef>
    <a:txDef>
      <a:spPr>
        <a:noFill/>
      </a:spPr>
      <a:bodyPr wrap="none" rtlCol="0">
        <a:spAutoFit/>
      </a:bodyPr>
      <a:lstStyle>
        <a:defPPr>
          <a:spcBef>
            <a:spcPts val="1200"/>
          </a:spcBef>
          <a:defRPr sz="24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1761</Words>
  <Application>Microsoft Office PowerPoint</Application>
  <PresentationFormat>Prezentácia na obrazovke (4:3)</PresentationFormat>
  <Paragraphs>375</Paragraphs>
  <Slides>40</Slides>
  <Notes>40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1" baseType="lpstr">
      <vt:lpstr>Motív Office</vt:lpstr>
      <vt:lpstr>Snímka 1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  <vt:lpstr>Snímka 33</vt:lpstr>
      <vt:lpstr>Snímka 34</vt:lpstr>
      <vt:lpstr>Snímka 35</vt:lpstr>
      <vt:lpstr>Snímka 36</vt:lpstr>
      <vt:lpstr>Snímka 37</vt:lpstr>
      <vt:lpstr>Snímka 38</vt:lpstr>
      <vt:lpstr>Snímka 39</vt:lpstr>
      <vt:lpstr>Snímka 40</vt:lpstr>
    </vt:vector>
  </TitlesOfParts>
  <Company>Laputa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Sheeta</dc:creator>
  <cp:lastModifiedBy>Sheeta</cp:lastModifiedBy>
  <cp:revision>183</cp:revision>
  <dcterms:created xsi:type="dcterms:W3CDTF">2011-12-15T09:53:40Z</dcterms:created>
  <dcterms:modified xsi:type="dcterms:W3CDTF">2012-02-02T22:12:38Z</dcterms:modified>
</cp:coreProperties>
</file>